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6" r:id="rId3"/>
    <p:sldId id="260" r:id="rId4"/>
    <p:sldId id="262" r:id="rId5"/>
    <p:sldId id="276" r:id="rId6"/>
    <p:sldId id="272" r:id="rId7"/>
    <p:sldId id="273" r:id="rId8"/>
    <p:sldId id="274" r:id="rId9"/>
    <p:sldId id="275" r:id="rId10"/>
    <p:sldId id="257" r:id="rId11"/>
    <p:sldId id="277" r:id="rId12"/>
    <p:sldId id="259" r:id="rId13"/>
    <p:sldId id="265" r:id="rId14"/>
    <p:sldId id="271" r:id="rId15"/>
    <p:sldId id="279" r:id="rId16"/>
    <p:sldId id="268" r:id="rId17"/>
    <p:sldId id="280" r:id="rId18"/>
    <p:sldId id="281" r:id="rId19"/>
    <p:sldId id="283" r:id="rId20"/>
    <p:sldId id="284" r:id="rId21"/>
    <p:sldId id="288" r:id="rId22"/>
    <p:sldId id="287" r:id="rId23"/>
    <p:sldId id="286" r:id="rId24"/>
    <p:sldId id="269" r:id="rId25"/>
    <p:sldId id="285" r:id="rId26"/>
    <p:sldId id="289" r:id="rId27"/>
    <p:sldId id="290" r:id="rId2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201FF"/>
    <a:srgbClr val="A499FF"/>
    <a:srgbClr val="A66BD3"/>
    <a:srgbClr val="C7A1E3"/>
    <a:srgbClr val="9954CC"/>
    <a:srgbClr val="C2D1EC"/>
    <a:srgbClr val="AABFE4"/>
    <a:srgbClr val="F5F4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7" autoAdjust="0"/>
    <p:restoredTop sz="94660"/>
  </p:normalViewPr>
  <p:slideViewPr>
    <p:cSldViewPr snapToGrid="0">
      <p:cViewPr>
        <p:scale>
          <a:sx n="70" d="100"/>
          <a:sy n="70" d="100"/>
        </p:scale>
        <p:origin x="293" y="3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0" d="100"/>
        <a:sy n="6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jp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microsoft.com/office/2007/relationships/hdphoto" Target="../media/hdphoto4.wdp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microsoft.com/office/2007/relationships/hdphoto" Target="../media/hdphoto4.wdp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microsoft.com/office/2007/relationships/hdphoto" Target="../media/hdphoto4.wdp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microsoft.com/office/2007/relationships/hdphoto" Target="../media/hdphoto4.wdp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9AA258-0CA1-4FD1-A82B-40F414A3A2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AE2EE3F-D915-4455-A326-678F5BE758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8006807-E4F0-4B3F-952E-3443149A1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9E958-4E0D-4736-BA48-79082909FBF2}" type="datetimeFigureOut">
              <a:rPr lang="pt-BR" smtClean="0"/>
              <a:t>21/05/2020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D28380E-5AB4-4BEA-8DB8-AB53556D0B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0ADAD99-0135-488B-91F6-0EEBE903A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E02E4-0107-4343-8B3C-973BE78EDFC0}" type="slidenum">
              <a:rPr lang="pt-BR" smtClean="0"/>
              <a:t>‹nº›</a:t>
            </a:fld>
            <a:endParaRPr lang="pt-BR"/>
          </a:p>
        </p:txBody>
      </p:sp>
      <p:pic>
        <p:nvPicPr>
          <p:cNvPr id="19" name="Imagem 18" descr="Uma imagem contendo invertebrado, luz, noite, aceso&#10;&#10;Descrição gerada automaticamente">
            <a:extLst>
              <a:ext uri="{FF2B5EF4-FFF2-40B4-BE49-F238E27FC236}">
                <a16:creationId xmlns:a16="http://schemas.microsoft.com/office/drawing/2014/main" id="{F58D8D56-4E10-459C-9EF7-5A898D5E166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  <a14:imgEffect>
                      <a14:brightnessContrast bright="9000" contrast="7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54" t="54689" r="35259" b="8417"/>
          <a:stretch/>
        </p:blipFill>
        <p:spPr>
          <a:xfrm rot="16200000" flipV="1">
            <a:off x="-1450611" y="1460202"/>
            <a:ext cx="4316563" cy="1396157"/>
          </a:xfrm>
          <a:prstGeom prst="rect">
            <a:avLst/>
          </a:prstGeom>
        </p:spPr>
      </p:pic>
      <p:pic>
        <p:nvPicPr>
          <p:cNvPr id="20" name="Imagem 19" descr="Uma imagem contendo invertebrado, luz, noite, aceso&#10;&#10;Descrição gerada automaticamente">
            <a:extLst>
              <a:ext uri="{FF2B5EF4-FFF2-40B4-BE49-F238E27FC236}">
                <a16:creationId xmlns:a16="http://schemas.microsoft.com/office/drawing/2014/main" id="{7E127648-B61C-4324-90E4-C03CD3F0A80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  <a14:imgEffect>
                      <a14:brightnessContrast bright="9000" contrast="7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668" t="54689" r="43166" b="8417"/>
          <a:stretch/>
        </p:blipFill>
        <p:spPr>
          <a:xfrm rot="16200000" flipH="1">
            <a:off x="-848013" y="4604237"/>
            <a:ext cx="3111370" cy="1396157"/>
          </a:xfrm>
          <a:prstGeom prst="rect">
            <a:avLst/>
          </a:prstGeom>
        </p:spPr>
      </p:pic>
      <p:pic>
        <p:nvPicPr>
          <p:cNvPr id="21" name="Imagem 20" descr="Uma imagem contendo texto, desenho&#10;&#10;Descrição gerada automaticamente">
            <a:extLst>
              <a:ext uri="{FF2B5EF4-FFF2-40B4-BE49-F238E27FC236}">
                <a16:creationId xmlns:a16="http://schemas.microsoft.com/office/drawing/2014/main" id="{B513BED6-172B-4C27-A782-C5B1A376E09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  <a14:imgEffect>
                      <a14:colorTemperature colorTemp="11200"/>
                    </a14:imgEffect>
                    <a14:imgEffect>
                      <a14:saturation sat="300000"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65" y="115464"/>
            <a:ext cx="1351185" cy="911476"/>
          </a:xfrm>
          <a:prstGeom prst="rect">
            <a:avLst/>
          </a:prstGeom>
        </p:spPr>
      </p:pic>
      <p:pic>
        <p:nvPicPr>
          <p:cNvPr id="22" name="Imagem 21">
            <a:extLst>
              <a:ext uri="{FF2B5EF4-FFF2-40B4-BE49-F238E27FC236}">
                <a16:creationId xmlns:a16="http://schemas.microsoft.com/office/drawing/2014/main" id="{E8F9D3F5-1873-4B6A-B52D-CF7F3D0DB511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50000"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72588" y="2580395"/>
            <a:ext cx="1415489" cy="560481"/>
          </a:xfrm>
          <a:prstGeom prst="rect">
            <a:avLst/>
          </a:prstGeom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</p:pic>
      <p:pic>
        <p:nvPicPr>
          <p:cNvPr id="23" name="Imagem 22" descr="Uma imagem contendo luz, computador, grande, placar&#10;&#10;Descrição gerada automaticamente">
            <a:extLst>
              <a:ext uri="{FF2B5EF4-FFF2-40B4-BE49-F238E27FC236}">
                <a16:creationId xmlns:a16="http://schemas.microsoft.com/office/drawing/2014/main" id="{18E957FF-FD88-4ADC-BAAE-C0A4E70CD25F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242" y="3926648"/>
            <a:ext cx="1263830" cy="547293"/>
          </a:xfrm>
          <a:prstGeom prst="rect">
            <a:avLst/>
          </a:prstGeom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</p:pic>
      <p:pic>
        <p:nvPicPr>
          <p:cNvPr id="24" name="Imagem 23" descr="Uma imagem contendo placar, comida&#10;&#10;Descrição gerada automaticamente">
            <a:extLst>
              <a:ext uri="{FF2B5EF4-FFF2-40B4-BE49-F238E27FC236}">
                <a16:creationId xmlns:a16="http://schemas.microsoft.com/office/drawing/2014/main" id="{6BFD1013-78C1-47E5-93D6-BC2BAEDB608B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54233"/>
            <a:ext cx="1292768" cy="996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722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2DA38B-04F6-4761-AFC2-0384AA05F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695530D9-5623-438D-A096-D7B0659268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4C47FB9-F711-4972-984D-8926C120E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9E958-4E0D-4736-BA48-79082909FBF2}" type="datetimeFigureOut">
              <a:rPr lang="pt-BR" smtClean="0"/>
              <a:t>21/05/2020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5B51112-C5CE-4C6F-ADD7-D6FE0D02F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A465909-27EE-4208-ACFC-A3D11669E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E02E4-0107-4343-8B3C-973BE78EDFC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787724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0E03397C-F2C2-43C0-9F4F-B000A558C8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015E2E9A-0EE4-4A9C-B07D-B0A91CFCD5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FA7D394-0F82-4F57-9014-572517D16C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9E958-4E0D-4736-BA48-79082909FBF2}" type="datetimeFigureOut">
              <a:rPr lang="pt-BR" smtClean="0"/>
              <a:t>21/05/2020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BCD217D-4575-4251-99D4-52D431F19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A54F8E7-E125-4715-A235-71ADE3B0D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E02E4-0107-4343-8B3C-973BE78EDFC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773005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2D3934-3062-4EDF-907E-F707F4529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5265" y="-1"/>
            <a:ext cx="9797144" cy="1325563"/>
          </a:xfrm>
        </p:spPr>
        <p:txBody>
          <a:bodyPr/>
          <a:lstStyle>
            <a:lvl1pPr>
              <a:defRPr>
                <a:latin typeface="Limerick-Serial" pitchFamily="2" charset="0"/>
                <a:cs typeface="Aharoni" panose="02010803020104030203" pitchFamily="2" charset="-79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479AB89-0950-4A57-B961-D0389C4DA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6656" y="1825625"/>
            <a:ext cx="9797143" cy="4351338"/>
          </a:xfrm>
        </p:spPr>
        <p:txBody>
          <a:bodyPr/>
          <a:lstStyle>
            <a:lvl1pPr>
              <a:defRPr>
                <a:latin typeface="Limerick-Serial" pitchFamily="2" charset="0"/>
              </a:defRPr>
            </a:lvl1pPr>
            <a:lvl2pPr>
              <a:defRPr>
                <a:latin typeface="Limerick-Serial" pitchFamily="2" charset="0"/>
              </a:defRPr>
            </a:lvl2pPr>
            <a:lvl3pPr>
              <a:defRPr>
                <a:latin typeface="Limerick-Serial" pitchFamily="2" charset="0"/>
              </a:defRPr>
            </a:lvl3pPr>
            <a:lvl4pPr>
              <a:defRPr>
                <a:latin typeface="Limerick-Serial" pitchFamily="2" charset="0"/>
              </a:defRPr>
            </a:lvl4pPr>
            <a:lvl5pPr>
              <a:defRPr>
                <a:latin typeface="Limerick-Serial" pitchFamily="2" charset="0"/>
              </a:defRPr>
            </a:lvl5pPr>
          </a:lstStyle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3D04AD3-E0E8-4E27-8A04-0EB6ACCB8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9E958-4E0D-4736-BA48-79082909FBF2}" type="datetimeFigureOut">
              <a:rPr lang="pt-BR" smtClean="0"/>
              <a:t>21/05/2020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D3C4BD6-6E80-4F90-A5B3-3D37F0A5DE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315C652-C16A-417B-8316-CEBB5BDE5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E02E4-0107-4343-8B3C-973BE78EDFC0}" type="slidenum">
              <a:rPr lang="pt-BR" smtClean="0"/>
              <a:t>‹nº›</a:t>
            </a:fld>
            <a:endParaRPr lang="pt-BR"/>
          </a:p>
        </p:txBody>
      </p:sp>
      <p:pic>
        <p:nvPicPr>
          <p:cNvPr id="26" name="Imagem 25" descr="Uma imagem contendo invertebrado, luz, noite, aceso&#10;&#10;Descrição gerada automaticamente">
            <a:extLst>
              <a:ext uri="{FF2B5EF4-FFF2-40B4-BE49-F238E27FC236}">
                <a16:creationId xmlns:a16="http://schemas.microsoft.com/office/drawing/2014/main" id="{4F9075EF-B209-4716-BC2E-C5757ADF6E6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  <a14:imgEffect>
                      <a14:brightnessContrast bright="9000" contrast="7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54" t="54689" r="35259" b="8417"/>
          <a:stretch/>
        </p:blipFill>
        <p:spPr>
          <a:xfrm rot="16200000" flipV="1">
            <a:off x="-1450611" y="1460202"/>
            <a:ext cx="4316563" cy="1396157"/>
          </a:xfrm>
          <a:prstGeom prst="rect">
            <a:avLst/>
          </a:prstGeom>
        </p:spPr>
      </p:pic>
      <p:pic>
        <p:nvPicPr>
          <p:cNvPr id="27" name="Imagem 26" descr="Uma imagem contendo invertebrado, luz, noite, aceso&#10;&#10;Descrição gerada automaticamente">
            <a:extLst>
              <a:ext uri="{FF2B5EF4-FFF2-40B4-BE49-F238E27FC236}">
                <a16:creationId xmlns:a16="http://schemas.microsoft.com/office/drawing/2014/main" id="{E288FC9D-F104-46F4-9971-DD84AD466E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  <a14:imgEffect>
                      <a14:brightnessContrast bright="9000" contrast="7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668" t="54689" r="43166" b="8417"/>
          <a:stretch/>
        </p:blipFill>
        <p:spPr>
          <a:xfrm rot="16200000" flipH="1">
            <a:off x="-848013" y="4604237"/>
            <a:ext cx="3111370" cy="1396157"/>
          </a:xfrm>
          <a:prstGeom prst="rect">
            <a:avLst/>
          </a:prstGeom>
        </p:spPr>
      </p:pic>
      <p:pic>
        <p:nvPicPr>
          <p:cNvPr id="28" name="Imagem 27" descr="Uma imagem contendo texto, desenho&#10;&#10;Descrição gerada automaticamente">
            <a:extLst>
              <a:ext uri="{FF2B5EF4-FFF2-40B4-BE49-F238E27FC236}">
                <a16:creationId xmlns:a16="http://schemas.microsoft.com/office/drawing/2014/main" id="{71CA6E47-5E20-42EB-B346-4DC6108083B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  <a14:imgEffect>
                      <a14:colorTemperature colorTemp="11200"/>
                    </a14:imgEffect>
                    <a14:imgEffect>
                      <a14:saturation sat="300000"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65" y="115464"/>
            <a:ext cx="1351185" cy="911476"/>
          </a:xfrm>
          <a:prstGeom prst="rect">
            <a:avLst/>
          </a:prstGeom>
        </p:spPr>
      </p:pic>
      <p:pic>
        <p:nvPicPr>
          <p:cNvPr id="29" name="Imagem 28">
            <a:extLst>
              <a:ext uri="{FF2B5EF4-FFF2-40B4-BE49-F238E27FC236}">
                <a16:creationId xmlns:a16="http://schemas.microsoft.com/office/drawing/2014/main" id="{DB95AA84-D525-4417-A9D9-894D9B18DD19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50000"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72588" y="2580395"/>
            <a:ext cx="1415489" cy="560481"/>
          </a:xfrm>
          <a:prstGeom prst="rect">
            <a:avLst/>
          </a:prstGeom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</p:pic>
      <p:pic>
        <p:nvPicPr>
          <p:cNvPr id="30" name="Imagem 29" descr="Uma imagem contendo luz, computador, grande, placar&#10;&#10;Descrição gerada automaticamente">
            <a:extLst>
              <a:ext uri="{FF2B5EF4-FFF2-40B4-BE49-F238E27FC236}">
                <a16:creationId xmlns:a16="http://schemas.microsoft.com/office/drawing/2014/main" id="{20B09BFC-A6F4-4F1E-8278-AFEE86F19663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242" y="3926648"/>
            <a:ext cx="1263830" cy="547293"/>
          </a:xfrm>
          <a:prstGeom prst="rect">
            <a:avLst/>
          </a:prstGeom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</p:pic>
      <p:pic>
        <p:nvPicPr>
          <p:cNvPr id="31" name="Imagem 30" descr="Uma imagem contendo placar, comida&#10;&#10;Descrição gerada automaticamente">
            <a:extLst>
              <a:ext uri="{FF2B5EF4-FFF2-40B4-BE49-F238E27FC236}">
                <a16:creationId xmlns:a16="http://schemas.microsoft.com/office/drawing/2014/main" id="{8BF11F55-EC39-4586-8928-B09E0A22701F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54233"/>
            <a:ext cx="1292768" cy="996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89086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D49F29-301F-46CF-898D-BEA29F574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709738"/>
            <a:ext cx="982345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0AF3A54-39E8-4A01-859E-B33B720592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4C3C46F-5CBF-4CC7-A101-ED7E12D590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9E958-4E0D-4736-BA48-79082909FBF2}" type="datetimeFigureOut">
              <a:rPr lang="pt-BR" smtClean="0"/>
              <a:t>21/05/2020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B954F20-22B3-4FEC-A461-99E3FB7FFF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B7EE1DE-9C4D-4938-9ABC-FB802B421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E02E4-0107-4343-8B3C-973BE78EDFC0}" type="slidenum">
              <a:rPr lang="pt-BR" smtClean="0"/>
              <a:t>‹nº›</a:t>
            </a:fld>
            <a:endParaRPr lang="pt-BR"/>
          </a:p>
        </p:txBody>
      </p:sp>
      <p:pic>
        <p:nvPicPr>
          <p:cNvPr id="19" name="Imagem 18" descr="Uma imagem contendo invertebrado, luz, noite, aceso&#10;&#10;Descrição gerada automaticamente">
            <a:extLst>
              <a:ext uri="{FF2B5EF4-FFF2-40B4-BE49-F238E27FC236}">
                <a16:creationId xmlns:a16="http://schemas.microsoft.com/office/drawing/2014/main" id="{E576C72B-E0F2-4C85-A48A-A8412A51785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  <a14:imgEffect>
                      <a14:brightnessContrast bright="9000" contrast="7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54" t="54689" r="35259" b="8417"/>
          <a:stretch/>
        </p:blipFill>
        <p:spPr>
          <a:xfrm rot="16200000" flipV="1">
            <a:off x="-1450611" y="1460202"/>
            <a:ext cx="4316563" cy="1396157"/>
          </a:xfrm>
          <a:prstGeom prst="rect">
            <a:avLst/>
          </a:prstGeom>
        </p:spPr>
      </p:pic>
      <p:pic>
        <p:nvPicPr>
          <p:cNvPr id="20" name="Imagem 19" descr="Uma imagem contendo invertebrado, luz, noite, aceso&#10;&#10;Descrição gerada automaticamente">
            <a:extLst>
              <a:ext uri="{FF2B5EF4-FFF2-40B4-BE49-F238E27FC236}">
                <a16:creationId xmlns:a16="http://schemas.microsoft.com/office/drawing/2014/main" id="{0C559744-B6D4-493F-8780-F228D29CF89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  <a14:imgEffect>
                      <a14:brightnessContrast bright="9000" contrast="7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668" t="54689" r="43166" b="8417"/>
          <a:stretch/>
        </p:blipFill>
        <p:spPr>
          <a:xfrm rot="16200000" flipH="1">
            <a:off x="-848013" y="4604237"/>
            <a:ext cx="3111370" cy="1396157"/>
          </a:xfrm>
          <a:prstGeom prst="rect">
            <a:avLst/>
          </a:prstGeom>
        </p:spPr>
      </p:pic>
      <p:pic>
        <p:nvPicPr>
          <p:cNvPr id="21" name="Imagem 20" descr="Uma imagem contendo texto, desenho&#10;&#10;Descrição gerada automaticamente">
            <a:extLst>
              <a:ext uri="{FF2B5EF4-FFF2-40B4-BE49-F238E27FC236}">
                <a16:creationId xmlns:a16="http://schemas.microsoft.com/office/drawing/2014/main" id="{D97AF101-079B-4C8A-A98C-9498B40504F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  <a14:imgEffect>
                      <a14:colorTemperature colorTemp="11200"/>
                    </a14:imgEffect>
                    <a14:imgEffect>
                      <a14:saturation sat="300000"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65" y="115464"/>
            <a:ext cx="1351185" cy="911476"/>
          </a:xfrm>
          <a:prstGeom prst="rect">
            <a:avLst/>
          </a:prstGeom>
        </p:spPr>
      </p:pic>
      <p:pic>
        <p:nvPicPr>
          <p:cNvPr id="22" name="Imagem 21">
            <a:extLst>
              <a:ext uri="{FF2B5EF4-FFF2-40B4-BE49-F238E27FC236}">
                <a16:creationId xmlns:a16="http://schemas.microsoft.com/office/drawing/2014/main" id="{5B3FD5C0-AEB1-427F-81F8-C4D61AFFBFC5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50000"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72588" y="2580395"/>
            <a:ext cx="1415489" cy="560481"/>
          </a:xfrm>
          <a:prstGeom prst="rect">
            <a:avLst/>
          </a:prstGeom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</p:pic>
      <p:pic>
        <p:nvPicPr>
          <p:cNvPr id="23" name="Imagem 22" descr="Uma imagem contendo luz, computador, grande, placar&#10;&#10;Descrição gerada automaticamente">
            <a:extLst>
              <a:ext uri="{FF2B5EF4-FFF2-40B4-BE49-F238E27FC236}">
                <a16:creationId xmlns:a16="http://schemas.microsoft.com/office/drawing/2014/main" id="{69842362-5507-4ED9-A946-4C8D20D69753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242" y="3926648"/>
            <a:ext cx="1263830" cy="547293"/>
          </a:xfrm>
          <a:prstGeom prst="rect">
            <a:avLst/>
          </a:prstGeom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</p:pic>
      <p:pic>
        <p:nvPicPr>
          <p:cNvPr id="24" name="Imagem 23" descr="Uma imagem contendo placar, comida&#10;&#10;Descrição gerada automaticamente">
            <a:extLst>
              <a:ext uri="{FF2B5EF4-FFF2-40B4-BE49-F238E27FC236}">
                <a16:creationId xmlns:a16="http://schemas.microsoft.com/office/drawing/2014/main" id="{C0935C45-6F06-414F-A857-512B0CFD9CDD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54233"/>
            <a:ext cx="1292768" cy="996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8968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5768F1-9CB9-4525-B848-497CB5500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BF12802-BF28-4562-A6B8-87DE358C11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045126FE-0A9A-42C3-9667-6046154B8B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A1997B6-E049-44F2-8D92-BE6AE354B7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9E958-4E0D-4736-BA48-79082909FBF2}" type="datetimeFigureOut">
              <a:rPr lang="pt-BR" smtClean="0"/>
              <a:t>21/05/2020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95CC3B1-6903-4ABE-B655-E7FB2CDEC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0FFA124-DF7D-42B9-8736-581186FC4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E02E4-0107-4343-8B3C-973BE78EDFC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641261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2E957A-B30F-4F17-BE64-27254050F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6996AB7-051D-4EC6-8CB6-7437C71F55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1402C14-19E5-4831-959E-8AC7E7E656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D208BEF0-6CBA-4856-A22D-BDCB0043C2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BB02BDBD-CCFD-41F7-957D-544A3441CF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2217A089-295C-4CDC-8116-125ACAEA31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9E958-4E0D-4736-BA48-79082909FBF2}" type="datetimeFigureOut">
              <a:rPr lang="pt-BR" smtClean="0"/>
              <a:t>21/05/2020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199CC62D-3B90-462A-BF42-63806C05D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CDDD93F4-25F1-4670-9100-E8D649505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E02E4-0107-4343-8B3C-973BE78EDFC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221917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CB6E59-AFA9-45C1-8CB9-247820088C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173D5086-8C7D-4180-8DD1-790685F275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9E958-4E0D-4736-BA48-79082909FBF2}" type="datetimeFigureOut">
              <a:rPr lang="pt-BR" smtClean="0"/>
              <a:t>21/05/2020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46284FE6-AC43-4CA8-9608-B58D7CD255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9A6A72A-8387-4234-BA1C-9122A2B41E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E02E4-0107-4343-8B3C-973BE78EDFC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303904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44021A52-C0CB-41C0-935C-3F1CD80232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9E958-4E0D-4736-BA48-79082909FBF2}" type="datetimeFigureOut">
              <a:rPr lang="pt-BR" smtClean="0"/>
              <a:t>21/05/2020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789E4793-CE28-4C5E-9969-95541C3C3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5E5ECF05-0001-410E-858B-2F77985BD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E02E4-0107-4343-8B3C-973BE78EDFC0}" type="slidenum">
              <a:rPr lang="pt-BR" smtClean="0"/>
              <a:t>‹nº›</a:t>
            </a:fld>
            <a:endParaRPr lang="pt-BR"/>
          </a:p>
        </p:txBody>
      </p:sp>
      <p:pic>
        <p:nvPicPr>
          <p:cNvPr id="11" name="Imagem 10" descr="Uma imagem contendo invertebrado, luz, noite, aceso&#10;&#10;Descrição gerada automaticamente">
            <a:extLst>
              <a:ext uri="{FF2B5EF4-FFF2-40B4-BE49-F238E27FC236}">
                <a16:creationId xmlns:a16="http://schemas.microsoft.com/office/drawing/2014/main" id="{6A5CA195-4517-4996-B5A8-30C4DCA6BD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  <a14:imgEffect>
                      <a14:brightnessContrast bright="9000" contrast="7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54" t="54689" r="35259" b="8417"/>
          <a:stretch/>
        </p:blipFill>
        <p:spPr>
          <a:xfrm rot="16200000" flipV="1">
            <a:off x="-1450611" y="1460202"/>
            <a:ext cx="4316563" cy="1396157"/>
          </a:xfrm>
          <a:prstGeom prst="rect">
            <a:avLst/>
          </a:prstGeom>
        </p:spPr>
      </p:pic>
      <p:pic>
        <p:nvPicPr>
          <p:cNvPr id="12" name="Imagem 11" descr="Uma imagem contendo invertebrado, luz, noite, aceso&#10;&#10;Descrição gerada automaticamente">
            <a:extLst>
              <a:ext uri="{FF2B5EF4-FFF2-40B4-BE49-F238E27FC236}">
                <a16:creationId xmlns:a16="http://schemas.microsoft.com/office/drawing/2014/main" id="{905E6ECB-F8E0-4D1C-B9C0-F479E51B6C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  <a14:imgEffect>
                      <a14:brightnessContrast bright="9000" contrast="7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668" t="54689" r="43166" b="8417"/>
          <a:stretch/>
        </p:blipFill>
        <p:spPr>
          <a:xfrm rot="16200000" flipH="1">
            <a:off x="-848013" y="4604237"/>
            <a:ext cx="3111370" cy="1396157"/>
          </a:xfrm>
          <a:prstGeom prst="rect">
            <a:avLst/>
          </a:prstGeom>
        </p:spPr>
      </p:pic>
      <p:pic>
        <p:nvPicPr>
          <p:cNvPr id="13" name="Imagem 12" descr="Uma imagem contendo texto, desenho&#10;&#10;Descrição gerada automaticamente">
            <a:extLst>
              <a:ext uri="{FF2B5EF4-FFF2-40B4-BE49-F238E27FC236}">
                <a16:creationId xmlns:a16="http://schemas.microsoft.com/office/drawing/2014/main" id="{B2791183-6185-420F-AE8E-DAFF9021970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  <a14:imgEffect>
                      <a14:colorTemperature colorTemp="11200"/>
                    </a14:imgEffect>
                    <a14:imgEffect>
                      <a14:saturation sat="300000"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65" y="115464"/>
            <a:ext cx="1351185" cy="911476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3493D7CE-3B55-4563-AF1D-DB325ECFE1CC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50000"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72588" y="2580395"/>
            <a:ext cx="1415489" cy="560481"/>
          </a:xfrm>
          <a:prstGeom prst="rect">
            <a:avLst/>
          </a:prstGeom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</p:pic>
      <p:pic>
        <p:nvPicPr>
          <p:cNvPr id="15" name="Imagem 14" descr="Uma imagem contendo luz, computador, grande, placar&#10;&#10;Descrição gerada automaticamente">
            <a:extLst>
              <a:ext uri="{FF2B5EF4-FFF2-40B4-BE49-F238E27FC236}">
                <a16:creationId xmlns:a16="http://schemas.microsoft.com/office/drawing/2014/main" id="{855EAC30-C306-4524-9F8A-42FA20766939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242" y="3926648"/>
            <a:ext cx="1263830" cy="547293"/>
          </a:xfrm>
          <a:prstGeom prst="rect">
            <a:avLst/>
          </a:prstGeom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</p:pic>
      <p:pic>
        <p:nvPicPr>
          <p:cNvPr id="16" name="Imagem 15" descr="Uma imagem contendo placar, comida&#10;&#10;Descrição gerada automaticamente">
            <a:extLst>
              <a:ext uri="{FF2B5EF4-FFF2-40B4-BE49-F238E27FC236}">
                <a16:creationId xmlns:a16="http://schemas.microsoft.com/office/drawing/2014/main" id="{7B321160-42D7-4D32-B187-F1AA2E9E0AD1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54233"/>
            <a:ext cx="1292768" cy="996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7523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9B7F8D-D0D7-4F58-8E5A-695E649D1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0494F32-52EE-46E1-B0AC-9AA3836D13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99AFED7-5601-429D-95A8-0B7EDDD6BE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02B3979-E7B3-475D-941C-D30CFBBCD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9E958-4E0D-4736-BA48-79082909FBF2}" type="datetimeFigureOut">
              <a:rPr lang="pt-BR" smtClean="0"/>
              <a:t>21/05/2020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6D90CA0-C347-4FBA-9D6F-BD040E19C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89FC739-7FDF-4B99-8662-ED05C73C6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E02E4-0107-4343-8B3C-973BE78EDFC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949307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C5E043-CDE6-4A82-B977-4C130DC368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05968192-FE05-44F3-A152-EE68654AF3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970CFEC-40D8-400C-837C-99EA021DF9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B9D01BB-293C-46B1-A47A-4887AED35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59E958-4E0D-4736-BA48-79082909FBF2}" type="datetimeFigureOut">
              <a:rPr lang="pt-BR" smtClean="0"/>
              <a:t>21/05/2020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9079642-346F-4570-A6A8-2ADCD6FEF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C3C6DB9-7CA6-4605-98C0-EBF3F0903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E02E4-0107-4343-8B3C-973BE78EDFC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20999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06835566-9A3F-40CA-ADD4-D1AF72897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9BB750E-4D72-4C3B-8B15-59CAAAEEB5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C91E6A5-BF1A-46FF-A3B6-1F555A011C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9E958-4E0D-4736-BA48-79082909FBF2}" type="datetimeFigureOut">
              <a:rPr lang="pt-BR" smtClean="0"/>
              <a:t>21/05/2020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A07A2EB-A980-4506-A9CA-14ED974D58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06FD87B-74AD-4793-9A9B-F728628925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6E02E4-0107-4343-8B3C-973BE78EDFC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10118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hyperlink" Target="http://www.google.com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hyperlink" Target="https://colab.research.google.com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ângulo 14">
            <a:extLst>
              <a:ext uri="{FF2B5EF4-FFF2-40B4-BE49-F238E27FC236}">
                <a16:creationId xmlns:a16="http://schemas.microsoft.com/office/drawing/2014/main" id="{7D182C36-6D8C-48D2-95BC-6B5B52DB228B}"/>
              </a:ext>
            </a:extLst>
          </p:cNvPr>
          <p:cNvSpPr/>
          <p:nvPr/>
        </p:nvSpPr>
        <p:spPr>
          <a:xfrm>
            <a:off x="9560688" y="1203767"/>
            <a:ext cx="333882" cy="94912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BB283888-E0D7-4229-AFF0-33AAA3F04BAF}"/>
              </a:ext>
            </a:extLst>
          </p:cNvPr>
          <p:cNvSpPr txBox="1"/>
          <p:nvPr/>
        </p:nvSpPr>
        <p:spPr>
          <a:xfrm>
            <a:off x="2935217" y="2204839"/>
            <a:ext cx="7409401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7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DEEP LEARNING:</a:t>
            </a:r>
          </a:p>
          <a:p>
            <a:pPr algn="ctr"/>
            <a:r>
              <a:rPr lang="pt-BR" sz="7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UM TUTORIAL</a:t>
            </a:r>
          </a:p>
          <a:p>
            <a:pPr algn="ctr"/>
            <a:r>
              <a:rPr lang="pt-BR" sz="7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haroni" panose="02010803020104030203" pitchFamily="2" charset="-79"/>
                <a:cs typeface="Aharoni" panose="02010803020104030203" pitchFamily="2" charset="-79"/>
              </a:rPr>
              <a:t>(2)</a:t>
            </a: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27789238-0285-4B49-A938-0D2291752ABE}"/>
              </a:ext>
            </a:extLst>
          </p:cNvPr>
          <p:cNvSpPr txBox="1"/>
          <p:nvPr/>
        </p:nvSpPr>
        <p:spPr>
          <a:xfrm>
            <a:off x="5867570" y="5873399"/>
            <a:ext cx="595361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000" i="1" dirty="0">
                <a:solidFill>
                  <a:schemeClr val="bg1"/>
                </a:solidFill>
              </a:rPr>
              <a:t>Prof. Dr. Rhycardo Monteiro</a:t>
            </a:r>
          </a:p>
        </p:txBody>
      </p:sp>
    </p:spTree>
    <p:extLst>
      <p:ext uri="{BB962C8B-B14F-4D97-AF65-F5344CB8AC3E}">
        <p14:creationId xmlns:p14="http://schemas.microsoft.com/office/powerpoint/2010/main" val="17391096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D3A51F-1E4A-4B0C-A549-D92667C84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74303" y="0"/>
            <a:ext cx="7344523" cy="1325563"/>
          </a:xfrm>
        </p:spPr>
        <p:txBody>
          <a:bodyPr/>
          <a:lstStyle/>
          <a:p>
            <a:r>
              <a:rPr lang="pt-BR" dirty="0">
                <a:solidFill>
                  <a:srgbClr val="FF0000"/>
                </a:solidFill>
              </a:rPr>
              <a:t>I</a:t>
            </a:r>
            <a:r>
              <a:rPr lang="pt-BR" dirty="0"/>
              <a:t>nstalando e </a:t>
            </a:r>
            <a:r>
              <a:rPr lang="pt-BR" dirty="0">
                <a:solidFill>
                  <a:srgbClr val="FF0000"/>
                </a:solidFill>
              </a:rPr>
              <a:t>C</a:t>
            </a:r>
            <a:r>
              <a:rPr lang="pt-BR" dirty="0"/>
              <a:t>onfigurando 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CA66FA8-4790-4588-85B8-00C52E53D100}"/>
              </a:ext>
            </a:extLst>
          </p:cNvPr>
          <p:cNvSpPr txBox="1"/>
          <p:nvPr/>
        </p:nvSpPr>
        <p:spPr>
          <a:xfrm>
            <a:off x="2774303" y="1690689"/>
            <a:ext cx="752047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b="1" dirty="0"/>
              <a:t>1) Abra qualquer navegador e digite </a:t>
            </a:r>
            <a:r>
              <a:rPr lang="pt-BR" sz="2400" b="1" dirty="0">
                <a:hlinkClick r:id="rId2"/>
              </a:rPr>
              <a:t>www.google.com</a:t>
            </a:r>
            <a:r>
              <a:rPr lang="pt-BR" sz="2400" b="1" dirty="0"/>
              <a:t> e entre com uma conta Google</a:t>
            </a:r>
          </a:p>
          <a:p>
            <a:endParaRPr lang="pt-BR" dirty="0"/>
          </a:p>
        </p:txBody>
      </p:sp>
      <p:pic>
        <p:nvPicPr>
          <p:cNvPr id="1026" name="Picture 2" descr="https://www.analyticsindiamag.com/wp-content/uploads/2019/03/image1-1024x575.jpg">
            <a:extLst>
              <a:ext uri="{FF2B5EF4-FFF2-40B4-BE49-F238E27FC236}">
                <a16:creationId xmlns:a16="http://schemas.microsoft.com/office/drawing/2014/main" id="{AC5CC278-CD1F-43C8-8377-EF8EEC0F0B7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93"/>
          <a:stretch/>
        </p:blipFill>
        <p:spPr bwMode="auto">
          <a:xfrm>
            <a:off x="2895600" y="2684284"/>
            <a:ext cx="7324532" cy="3947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61695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D3A51F-1E4A-4B0C-A549-D92667C84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4827" y="0"/>
            <a:ext cx="8661431" cy="1325563"/>
          </a:xfrm>
        </p:spPr>
        <p:txBody>
          <a:bodyPr/>
          <a:lstStyle/>
          <a:p>
            <a:r>
              <a:rPr lang="pt-BR" dirty="0">
                <a:solidFill>
                  <a:srgbClr val="FF0000"/>
                </a:solidFill>
              </a:rPr>
              <a:t>I</a:t>
            </a:r>
            <a:r>
              <a:rPr lang="pt-BR" dirty="0"/>
              <a:t>nstalando e </a:t>
            </a:r>
            <a:r>
              <a:rPr lang="pt-BR" dirty="0">
                <a:solidFill>
                  <a:srgbClr val="FF0000"/>
                </a:solidFill>
              </a:rPr>
              <a:t>C</a:t>
            </a:r>
            <a:r>
              <a:rPr lang="pt-BR" dirty="0"/>
              <a:t>onfigurando (cont.)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CA66FA8-4790-4588-85B8-00C52E53D100}"/>
              </a:ext>
            </a:extLst>
          </p:cNvPr>
          <p:cNvSpPr txBox="1"/>
          <p:nvPr/>
        </p:nvSpPr>
        <p:spPr>
          <a:xfrm>
            <a:off x="2769475" y="1690689"/>
            <a:ext cx="75204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b="1" dirty="0"/>
              <a:t>2) Vá ao link: </a:t>
            </a:r>
            <a:r>
              <a:rPr lang="pt-BR" sz="2400" dirty="0">
                <a:hlinkClick r:id="rId2"/>
              </a:rPr>
              <a:t>https://colab.research.google.com</a:t>
            </a:r>
            <a:r>
              <a:rPr lang="pt-BR" sz="2400" dirty="0"/>
              <a:t> em seguida selecionar “</a:t>
            </a:r>
            <a:r>
              <a:rPr lang="pt-BR" sz="2400" dirty="0">
                <a:solidFill>
                  <a:schemeClr val="accent1"/>
                </a:solidFill>
              </a:rPr>
              <a:t>NEW PYTHON 3 NOTEBOOK</a:t>
            </a:r>
            <a:r>
              <a:rPr lang="pt-BR" sz="2400" dirty="0"/>
              <a:t>”</a:t>
            </a:r>
            <a:endParaRPr lang="pt-BR" dirty="0"/>
          </a:p>
        </p:txBody>
      </p:sp>
      <p:pic>
        <p:nvPicPr>
          <p:cNvPr id="2050" name="Picture 2" descr="https://www.analyticsindiamag.com/wp-content/uploads/2019/03/image6-1024x577.jpg">
            <a:extLst>
              <a:ext uri="{FF2B5EF4-FFF2-40B4-BE49-F238E27FC236}">
                <a16:creationId xmlns:a16="http://schemas.microsoft.com/office/drawing/2014/main" id="{85DFD5DB-D656-43AB-BFA9-DCC19128F73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801"/>
          <a:stretch/>
        </p:blipFill>
        <p:spPr bwMode="auto">
          <a:xfrm>
            <a:off x="2881247" y="2558158"/>
            <a:ext cx="7334250" cy="39347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eta: para a Direita 2">
            <a:extLst>
              <a:ext uri="{FF2B5EF4-FFF2-40B4-BE49-F238E27FC236}">
                <a16:creationId xmlns:a16="http://schemas.microsoft.com/office/drawing/2014/main" id="{A7001256-B761-4FE2-8BE1-439495F47ECA}"/>
              </a:ext>
            </a:extLst>
          </p:cNvPr>
          <p:cNvSpPr/>
          <p:nvPr/>
        </p:nvSpPr>
        <p:spPr>
          <a:xfrm rot="6563728">
            <a:off x="8063322" y="5766316"/>
            <a:ext cx="401216" cy="242596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148881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2CA66FA8-4790-4588-85B8-00C52E53D100}"/>
              </a:ext>
            </a:extLst>
          </p:cNvPr>
          <p:cNvSpPr txBox="1"/>
          <p:nvPr/>
        </p:nvSpPr>
        <p:spPr>
          <a:xfrm>
            <a:off x="2769475" y="1690690"/>
            <a:ext cx="75204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b="1" dirty="0"/>
              <a:t>3) Um novo notebook será criado com um nome genérico, click diretamente no nome e poderá </a:t>
            </a:r>
            <a:r>
              <a:rPr lang="pt-BR" sz="2400" b="1" dirty="0" err="1"/>
              <a:t>renomeá-lo</a:t>
            </a:r>
            <a:endParaRPr lang="pt-BR" dirty="0"/>
          </a:p>
        </p:txBody>
      </p:sp>
      <p:sp>
        <p:nvSpPr>
          <p:cNvPr id="3" name="Seta: para a Direita 2">
            <a:extLst>
              <a:ext uri="{FF2B5EF4-FFF2-40B4-BE49-F238E27FC236}">
                <a16:creationId xmlns:a16="http://schemas.microsoft.com/office/drawing/2014/main" id="{A7001256-B761-4FE2-8BE1-439495F47ECA}"/>
              </a:ext>
            </a:extLst>
          </p:cNvPr>
          <p:cNvSpPr/>
          <p:nvPr/>
        </p:nvSpPr>
        <p:spPr>
          <a:xfrm rot="6563728">
            <a:off x="8063322" y="5766317"/>
            <a:ext cx="401216" cy="242596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3074" name="Picture 2" descr="https://www.analyticsindiamag.com/wp-content/uploads/2019/03/image8.jpg">
            <a:extLst>
              <a:ext uri="{FF2B5EF4-FFF2-40B4-BE49-F238E27FC236}">
                <a16:creationId xmlns:a16="http://schemas.microsoft.com/office/drawing/2014/main" id="{15FAB8DF-C026-4148-BA05-AD49ECA4C7C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35"/>
          <a:stretch/>
        </p:blipFill>
        <p:spPr bwMode="auto">
          <a:xfrm>
            <a:off x="2893981" y="2550866"/>
            <a:ext cx="7377305" cy="3942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Seta: para a Direita 7">
            <a:extLst>
              <a:ext uri="{FF2B5EF4-FFF2-40B4-BE49-F238E27FC236}">
                <a16:creationId xmlns:a16="http://schemas.microsoft.com/office/drawing/2014/main" id="{434434CC-8D3B-4685-8D7F-239ABBC6F19C}"/>
              </a:ext>
            </a:extLst>
          </p:cNvPr>
          <p:cNvSpPr/>
          <p:nvPr/>
        </p:nvSpPr>
        <p:spPr>
          <a:xfrm rot="6563728">
            <a:off x="3541086" y="2594990"/>
            <a:ext cx="401216" cy="242596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FC45C427-AF31-45E2-AF73-3959452B8021}"/>
              </a:ext>
            </a:extLst>
          </p:cNvPr>
          <p:cNvSpPr txBox="1">
            <a:spLocks/>
          </p:cNvSpPr>
          <p:nvPr/>
        </p:nvSpPr>
        <p:spPr>
          <a:xfrm>
            <a:off x="2694827" y="0"/>
            <a:ext cx="866143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Limerick-Serial" pitchFamily="2" charset="0"/>
                <a:ea typeface="+mj-ea"/>
                <a:cs typeface="Aharoni" panose="02010803020104030203" pitchFamily="2" charset="-79"/>
              </a:defRPr>
            </a:lvl1pPr>
          </a:lstStyle>
          <a:p>
            <a:r>
              <a:rPr lang="pt-BR">
                <a:solidFill>
                  <a:srgbClr val="FF0000"/>
                </a:solidFill>
              </a:rPr>
              <a:t>I</a:t>
            </a:r>
            <a:r>
              <a:rPr lang="pt-BR"/>
              <a:t>nstalando e </a:t>
            </a:r>
            <a:r>
              <a:rPr lang="pt-BR">
                <a:solidFill>
                  <a:srgbClr val="FF0000"/>
                </a:solidFill>
              </a:rPr>
              <a:t>C</a:t>
            </a:r>
            <a:r>
              <a:rPr lang="pt-BR"/>
              <a:t>onfigurando (cont.)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197770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2CA66FA8-4790-4588-85B8-00C52E53D100}"/>
              </a:ext>
            </a:extLst>
          </p:cNvPr>
          <p:cNvSpPr txBox="1"/>
          <p:nvPr/>
        </p:nvSpPr>
        <p:spPr>
          <a:xfrm>
            <a:off x="2774303" y="1644028"/>
            <a:ext cx="75204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800" b="1" dirty="0"/>
              <a:t>8) Selecione  a poção </a:t>
            </a:r>
            <a:r>
              <a:rPr lang="pt-BR" sz="2800" b="1" dirty="0">
                <a:solidFill>
                  <a:schemeClr val="accent1"/>
                </a:solidFill>
              </a:rPr>
              <a:t>GPU</a:t>
            </a:r>
            <a:r>
              <a:rPr lang="pt-BR" sz="2800" b="1" dirty="0"/>
              <a:t> e salve</a:t>
            </a:r>
            <a:endParaRPr lang="pt-BR" sz="2000" dirty="0">
              <a:solidFill>
                <a:schemeClr val="accent1"/>
              </a:solidFill>
            </a:endParaRPr>
          </a:p>
        </p:txBody>
      </p:sp>
      <p:sp>
        <p:nvSpPr>
          <p:cNvPr id="8" name="Seta: para a Direita 7">
            <a:extLst>
              <a:ext uri="{FF2B5EF4-FFF2-40B4-BE49-F238E27FC236}">
                <a16:creationId xmlns:a16="http://schemas.microsoft.com/office/drawing/2014/main" id="{434434CC-8D3B-4685-8D7F-239ABBC6F19C}"/>
              </a:ext>
            </a:extLst>
          </p:cNvPr>
          <p:cNvSpPr/>
          <p:nvPr/>
        </p:nvSpPr>
        <p:spPr>
          <a:xfrm rot="6563728">
            <a:off x="3611231" y="2734949"/>
            <a:ext cx="401216" cy="242596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7170" name="Picture 2" descr="https://www.analyticsindiamag.com/wp-content/uploads/2019/03/image20.jpg">
            <a:extLst>
              <a:ext uri="{FF2B5EF4-FFF2-40B4-BE49-F238E27FC236}">
                <a16:creationId xmlns:a16="http://schemas.microsoft.com/office/drawing/2014/main" id="{647D6BFE-F1C3-4ED2-AD87-74E51760EF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867"/>
          <a:stretch/>
        </p:blipFill>
        <p:spPr bwMode="auto">
          <a:xfrm>
            <a:off x="2911151" y="2564070"/>
            <a:ext cx="7047723" cy="3771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ítulo 1">
            <a:extLst>
              <a:ext uri="{FF2B5EF4-FFF2-40B4-BE49-F238E27FC236}">
                <a16:creationId xmlns:a16="http://schemas.microsoft.com/office/drawing/2014/main" id="{260155C6-726C-456F-A91A-88C62109C0AE}"/>
              </a:ext>
            </a:extLst>
          </p:cNvPr>
          <p:cNvSpPr txBox="1">
            <a:spLocks/>
          </p:cNvSpPr>
          <p:nvPr/>
        </p:nvSpPr>
        <p:spPr>
          <a:xfrm>
            <a:off x="2694827" y="0"/>
            <a:ext cx="866143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Limerick-Serial" pitchFamily="2" charset="0"/>
                <a:ea typeface="+mj-ea"/>
                <a:cs typeface="Aharoni" panose="02010803020104030203" pitchFamily="2" charset="-79"/>
              </a:defRPr>
            </a:lvl1pPr>
          </a:lstStyle>
          <a:p>
            <a:r>
              <a:rPr lang="pt-BR">
                <a:solidFill>
                  <a:srgbClr val="FF0000"/>
                </a:solidFill>
              </a:rPr>
              <a:t>I</a:t>
            </a:r>
            <a:r>
              <a:rPr lang="pt-BR"/>
              <a:t>nstalando e </a:t>
            </a:r>
            <a:r>
              <a:rPr lang="pt-BR">
                <a:solidFill>
                  <a:srgbClr val="FF0000"/>
                </a:solidFill>
              </a:rPr>
              <a:t>C</a:t>
            </a:r>
            <a:r>
              <a:rPr lang="pt-BR"/>
              <a:t>onfigurando (cont.)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22786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51B111-D278-4C14-9132-7C7C9E3682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69475" y="365127"/>
            <a:ext cx="7344523" cy="1325563"/>
          </a:xfrm>
        </p:spPr>
        <p:txBody>
          <a:bodyPr/>
          <a:lstStyle/>
          <a:p>
            <a:r>
              <a:rPr lang="pt-BR" dirty="0"/>
              <a:t>Anotando no caderno de notas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CFF092D7-3FAC-457D-93EA-07A9ECFEAA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6344" y="2021804"/>
            <a:ext cx="4130398" cy="2972058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FC9F7467-4338-4389-AC76-9DD9FE725759}"/>
              </a:ext>
            </a:extLst>
          </p:cNvPr>
          <p:cNvSpPr/>
          <p:nvPr/>
        </p:nvSpPr>
        <p:spPr>
          <a:xfrm>
            <a:off x="6783403" y="3335695"/>
            <a:ext cx="2728196" cy="373225"/>
          </a:xfrm>
          <a:prstGeom prst="rect">
            <a:avLst/>
          </a:prstGeom>
          <a:solidFill>
            <a:srgbClr val="E0E0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E0E0E0"/>
              </a:solidFill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2F8D789F-AD49-4ECA-8F99-D4063F2221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3403" y="3429001"/>
            <a:ext cx="2728196" cy="3033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6036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C78C126-4BC5-463F-BAAA-D29077C119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81300" y="1726161"/>
            <a:ext cx="7886700" cy="492656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b="1" dirty="0"/>
              <a:t>6) Outros códigos a serem testados:</a:t>
            </a:r>
          </a:p>
          <a:p>
            <a:r>
              <a:rPr lang="pt-BR" dirty="0"/>
              <a:t>Identificar a configuração de Disco disponibilizada pela Google</a:t>
            </a:r>
          </a:p>
          <a:p>
            <a:pPr marL="0" indent="0">
              <a:buNone/>
            </a:pPr>
            <a:r>
              <a:rPr lang="pt-BR" dirty="0">
                <a:solidFill>
                  <a:schemeClr val="accent1"/>
                </a:solidFill>
              </a:rPr>
              <a:t>!</a:t>
            </a:r>
            <a:r>
              <a:rPr lang="pt-BR" dirty="0" err="1">
                <a:solidFill>
                  <a:schemeClr val="accent1"/>
                </a:solidFill>
              </a:rPr>
              <a:t>df</a:t>
            </a:r>
            <a:r>
              <a:rPr lang="pt-BR" dirty="0">
                <a:solidFill>
                  <a:schemeClr val="accent1"/>
                </a:solidFill>
              </a:rPr>
              <a:t> -k</a:t>
            </a:r>
          </a:p>
          <a:p>
            <a:pPr marL="0" indent="0">
              <a:buNone/>
            </a:pPr>
            <a:endParaRPr lang="pt-BR" dirty="0"/>
          </a:p>
          <a:p>
            <a:r>
              <a:rPr lang="pt-BR" dirty="0"/>
              <a:t>Identificar o SO instalado</a:t>
            </a:r>
          </a:p>
          <a:p>
            <a:pPr marL="0" indent="0">
              <a:buNone/>
            </a:pPr>
            <a:r>
              <a:rPr lang="pt-BR" dirty="0">
                <a:solidFill>
                  <a:schemeClr val="accent1"/>
                </a:solidFill>
              </a:rPr>
              <a:t>!</a:t>
            </a:r>
            <a:r>
              <a:rPr lang="pt-BR" dirty="0" err="1">
                <a:solidFill>
                  <a:schemeClr val="accent1"/>
                </a:solidFill>
              </a:rPr>
              <a:t>cat</a:t>
            </a:r>
            <a:r>
              <a:rPr lang="pt-BR" dirty="0">
                <a:solidFill>
                  <a:schemeClr val="accent1"/>
                </a:solidFill>
              </a:rPr>
              <a:t> /</a:t>
            </a:r>
            <a:r>
              <a:rPr lang="pt-BR" dirty="0" err="1">
                <a:solidFill>
                  <a:schemeClr val="accent1"/>
                </a:solidFill>
              </a:rPr>
              <a:t>etc</a:t>
            </a:r>
            <a:r>
              <a:rPr lang="pt-BR" dirty="0">
                <a:solidFill>
                  <a:schemeClr val="accent1"/>
                </a:solidFill>
              </a:rPr>
              <a:t>/os-release</a:t>
            </a:r>
          </a:p>
          <a:p>
            <a:pPr marL="0" indent="0">
              <a:buNone/>
            </a:pPr>
            <a:endParaRPr lang="pt-BR" dirty="0"/>
          </a:p>
          <a:p>
            <a:r>
              <a:rPr lang="pt-BR" dirty="0"/>
              <a:t>Identificar quais Pacotes estão instalados</a:t>
            </a:r>
          </a:p>
          <a:p>
            <a:pPr marL="0" indent="0">
              <a:buNone/>
            </a:pPr>
            <a:r>
              <a:rPr lang="pt-BR" dirty="0">
                <a:solidFill>
                  <a:schemeClr val="accent1"/>
                </a:solidFill>
              </a:rPr>
              <a:t>!</a:t>
            </a:r>
            <a:r>
              <a:rPr lang="pt-BR" dirty="0" err="1">
                <a:solidFill>
                  <a:schemeClr val="accent1"/>
                </a:solidFill>
              </a:rPr>
              <a:t>pip</a:t>
            </a:r>
            <a:r>
              <a:rPr lang="pt-BR" dirty="0">
                <a:solidFill>
                  <a:schemeClr val="accent1"/>
                </a:solidFill>
              </a:rPr>
              <a:t> </a:t>
            </a:r>
            <a:r>
              <a:rPr lang="pt-BR" dirty="0" err="1">
                <a:solidFill>
                  <a:schemeClr val="accent1"/>
                </a:solidFill>
              </a:rPr>
              <a:t>freeze</a:t>
            </a:r>
            <a:endParaRPr lang="pt-BR" dirty="0">
              <a:solidFill>
                <a:schemeClr val="accent1"/>
              </a:solidFill>
            </a:endParaRP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3BC91F29-48E8-4604-8C93-0DBF907B29F4}"/>
              </a:ext>
            </a:extLst>
          </p:cNvPr>
          <p:cNvSpPr txBox="1">
            <a:spLocks/>
          </p:cNvSpPr>
          <p:nvPr/>
        </p:nvSpPr>
        <p:spPr>
          <a:xfrm>
            <a:off x="2694827" y="0"/>
            <a:ext cx="866143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Limerick-Serial" pitchFamily="2" charset="0"/>
                <a:ea typeface="+mj-ea"/>
                <a:cs typeface="Aharoni" panose="02010803020104030203" pitchFamily="2" charset="-79"/>
              </a:defRPr>
            </a:lvl1pPr>
          </a:lstStyle>
          <a:p>
            <a:r>
              <a:rPr lang="pt-BR">
                <a:solidFill>
                  <a:srgbClr val="FF0000"/>
                </a:solidFill>
              </a:rPr>
              <a:t>I</a:t>
            </a:r>
            <a:r>
              <a:rPr lang="pt-BR"/>
              <a:t>nstalando e </a:t>
            </a:r>
            <a:r>
              <a:rPr lang="pt-BR">
                <a:solidFill>
                  <a:srgbClr val="FF0000"/>
                </a:solidFill>
              </a:rPr>
              <a:t>C</a:t>
            </a:r>
            <a:r>
              <a:rPr lang="pt-BR"/>
              <a:t>onfigurando (cont.)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320241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D3A51F-1E4A-4B0C-A549-D92667C84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2150" y="365127"/>
            <a:ext cx="7693256" cy="1325563"/>
          </a:xfrm>
        </p:spPr>
        <p:txBody>
          <a:bodyPr/>
          <a:lstStyle/>
          <a:p>
            <a:r>
              <a:rPr lang="pt-BR" dirty="0"/>
              <a:t>Pacote </a:t>
            </a:r>
            <a:r>
              <a:rPr lang="pt-BR" dirty="0" err="1"/>
              <a:t>Tensorflow</a:t>
            </a:r>
            <a:r>
              <a:rPr lang="pt-BR" dirty="0"/>
              <a:t> 2.0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CA66FA8-4790-4588-85B8-00C52E53D100}"/>
              </a:ext>
            </a:extLst>
          </p:cNvPr>
          <p:cNvSpPr txBox="1"/>
          <p:nvPr/>
        </p:nvSpPr>
        <p:spPr>
          <a:xfrm>
            <a:off x="2760144" y="1644035"/>
            <a:ext cx="752047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800" b="1" dirty="0"/>
              <a:t>Framework Python da Google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800" b="1" dirty="0"/>
              <a:t>Biblioteca de funções matemáticas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800" b="1" dirty="0"/>
              <a:t>Proporciona ambiente com bibliotecas para IA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800" b="1" dirty="0"/>
              <a:t>Suporta a instalação de outros pacotes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800" b="1" dirty="0"/>
              <a:t>Já inclui o pacote de interface </a:t>
            </a:r>
            <a:r>
              <a:rPr lang="pt-BR" sz="2800" b="1" dirty="0" err="1"/>
              <a:t>Keras</a:t>
            </a:r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12988023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F52AD83-B076-4BCA-BA65-26F53001E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5264" y="0"/>
            <a:ext cx="9573055" cy="1202064"/>
          </a:xfrm>
        </p:spPr>
        <p:txBody>
          <a:bodyPr/>
          <a:lstStyle/>
          <a:p>
            <a:r>
              <a:rPr lang="pt-BR" dirty="0">
                <a:solidFill>
                  <a:srgbClr val="FF0000"/>
                </a:solidFill>
              </a:rPr>
              <a:t>F</a:t>
            </a:r>
            <a:r>
              <a:rPr lang="pt-BR" dirty="0"/>
              <a:t>LUXO </a:t>
            </a:r>
            <a:r>
              <a:rPr lang="pt-BR" dirty="0">
                <a:solidFill>
                  <a:srgbClr val="FF0000"/>
                </a:solidFill>
              </a:rPr>
              <a:t>T</a:t>
            </a:r>
            <a:r>
              <a:rPr lang="pt-BR" dirty="0"/>
              <a:t>REINAMENTO</a:t>
            </a:r>
          </a:p>
        </p:txBody>
      </p:sp>
      <p:grpSp>
        <p:nvGrpSpPr>
          <p:cNvPr id="76" name="Agrupar 75">
            <a:extLst>
              <a:ext uri="{FF2B5EF4-FFF2-40B4-BE49-F238E27FC236}">
                <a16:creationId xmlns:a16="http://schemas.microsoft.com/office/drawing/2014/main" id="{44233B78-45D4-44D2-B31B-5C91BF3758DD}"/>
              </a:ext>
            </a:extLst>
          </p:cNvPr>
          <p:cNvGrpSpPr/>
          <p:nvPr/>
        </p:nvGrpSpPr>
        <p:grpSpPr>
          <a:xfrm>
            <a:off x="3391057" y="1514907"/>
            <a:ext cx="5689221" cy="4485472"/>
            <a:chOff x="3391057" y="1514907"/>
            <a:chExt cx="5689221" cy="4485472"/>
          </a:xfrm>
        </p:grpSpPr>
        <p:cxnSp>
          <p:nvCxnSpPr>
            <p:cNvPr id="46" name="Conector de Seta Reta 45">
              <a:extLst>
                <a:ext uri="{FF2B5EF4-FFF2-40B4-BE49-F238E27FC236}">
                  <a16:creationId xmlns:a16="http://schemas.microsoft.com/office/drawing/2014/main" id="{1BD689BD-60FC-4259-9777-23C8E2E95B0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33150" y="3937654"/>
              <a:ext cx="1097140" cy="678644"/>
            </a:xfrm>
            <a:prstGeom prst="straightConnector1">
              <a:avLst/>
            </a:prstGeom>
            <a:ln w="57150">
              <a:solidFill>
                <a:srgbClr val="FF0000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etângulo: Cantos Arredondados 10">
              <a:extLst>
                <a:ext uri="{FF2B5EF4-FFF2-40B4-BE49-F238E27FC236}">
                  <a16:creationId xmlns:a16="http://schemas.microsoft.com/office/drawing/2014/main" id="{55C844AA-5E23-4B6B-BF5B-09DCCDF54F7E}"/>
                </a:ext>
              </a:extLst>
            </p:cNvPr>
            <p:cNvSpPr/>
            <p:nvPr/>
          </p:nvSpPr>
          <p:spPr>
            <a:xfrm>
              <a:off x="5860554" y="2634643"/>
              <a:ext cx="1534160" cy="589280"/>
            </a:xfrm>
            <a:prstGeom prst="roundRect">
              <a:avLst/>
            </a:prstGeom>
            <a:solidFill>
              <a:srgbClr val="C2D1EC"/>
            </a:solidFill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" name="Retângulo: Cantos Arredondados 9">
              <a:extLst>
                <a:ext uri="{FF2B5EF4-FFF2-40B4-BE49-F238E27FC236}">
                  <a16:creationId xmlns:a16="http://schemas.microsoft.com/office/drawing/2014/main" id="{D2DECDB5-2039-46C2-BA93-DF4245B1C42F}"/>
                </a:ext>
              </a:extLst>
            </p:cNvPr>
            <p:cNvSpPr/>
            <p:nvPr/>
          </p:nvSpPr>
          <p:spPr>
            <a:xfrm>
              <a:off x="5759837" y="2515350"/>
              <a:ext cx="1534160" cy="589280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" name="Retângulo: Cantos Arredondados 7">
              <a:extLst>
                <a:ext uri="{FF2B5EF4-FFF2-40B4-BE49-F238E27FC236}">
                  <a16:creationId xmlns:a16="http://schemas.microsoft.com/office/drawing/2014/main" id="{3247AB61-9EBA-45E8-852F-73FF53F75373}"/>
                </a:ext>
              </a:extLst>
            </p:cNvPr>
            <p:cNvSpPr/>
            <p:nvPr/>
          </p:nvSpPr>
          <p:spPr>
            <a:xfrm>
              <a:off x="5659120" y="1514907"/>
              <a:ext cx="1534160" cy="589280"/>
            </a:xfrm>
            <a:prstGeom prst="roundRect">
              <a:avLst/>
            </a:prstGeom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" name="Retângulo: Cantos Arredondados 8">
              <a:extLst>
                <a:ext uri="{FF2B5EF4-FFF2-40B4-BE49-F238E27FC236}">
                  <a16:creationId xmlns:a16="http://schemas.microsoft.com/office/drawing/2014/main" id="{6526C432-56CE-4449-B763-4EC32B6254D9}"/>
                </a:ext>
              </a:extLst>
            </p:cNvPr>
            <p:cNvSpPr/>
            <p:nvPr/>
          </p:nvSpPr>
          <p:spPr>
            <a:xfrm>
              <a:off x="5659120" y="2398827"/>
              <a:ext cx="1534160" cy="589280"/>
            </a:xfrm>
            <a:prstGeom prst="roundRect">
              <a:avLst/>
            </a:prstGeom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" name="Retângulo: Cantos Arredondados 13">
              <a:extLst>
                <a:ext uri="{FF2B5EF4-FFF2-40B4-BE49-F238E27FC236}">
                  <a16:creationId xmlns:a16="http://schemas.microsoft.com/office/drawing/2014/main" id="{5DBC6CAB-4D37-40BD-A5C8-6F0D72861248}"/>
                </a:ext>
              </a:extLst>
            </p:cNvPr>
            <p:cNvSpPr/>
            <p:nvPr/>
          </p:nvSpPr>
          <p:spPr>
            <a:xfrm>
              <a:off x="5659120" y="3497235"/>
              <a:ext cx="1534160" cy="589280"/>
            </a:xfrm>
            <a:prstGeom prst="roundRect">
              <a:avLst/>
            </a:prstGeom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" name="CaixaDeTexto 14">
              <a:extLst>
                <a:ext uri="{FF2B5EF4-FFF2-40B4-BE49-F238E27FC236}">
                  <a16:creationId xmlns:a16="http://schemas.microsoft.com/office/drawing/2014/main" id="{22F5A94A-F6BA-47E0-83B1-3C557431977E}"/>
                </a:ext>
              </a:extLst>
            </p:cNvPr>
            <p:cNvSpPr txBox="1"/>
            <p:nvPr/>
          </p:nvSpPr>
          <p:spPr>
            <a:xfrm>
              <a:off x="5831063" y="1554312"/>
              <a:ext cx="1270000" cy="5796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900"/>
                </a:lnSpc>
              </a:pPr>
              <a:r>
                <a:rPr lang="pt-BR" dirty="0">
                  <a:solidFill>
                    <a:schemeClr val="bg1"/>
                  </a:solidFill>
                </a:rPr>
                <a:t>Preparação de Dados</a:t>
              </a:r>
            </a:p>
          </p:txBody>
        </p:sp>
        <p:sp>
          <p:nvSpPr>
            <p:cNvPr id="16" name="CaixaDeTexto 15">
              <a:extLst>
                <a:ext uri="{FF2B5EF4-FFF2-40B4-BE49-F238E27FC236}">
                  <a16:creationId xmlns:a16="http://schemas.microsoft.com/office/drawing/2014/main" id="{209F8F96-4B29-4C90-8082-6D164E855FE1}"/>
                </a:ext>
              </a:extLst>
            </p:cNvPr>
            <p:cNvSpPr txBox="1"/>
            <p:nvPr/>
          </p:nvSpPr>
          <p:spPr>
            <a:xfrm>
              <a:off x="5831063" y="2428598"/>
              <a:ext cx="1270000" cy="5796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900"/>
                </a:lnSpc>
              </a:pPr>
              <a:r>
                <a:rPr lang="pt-BR" dirty="0">
                  <a:solidFill>
                    <a:schemeClr val="bg1"/>
                  </a:solidFill>
                </a:rPr>
                <a:t>Camadas da RNA</a:t>
              </a:r>
            </a:p>
          </p:txBody>
        </p:sp>
        <p:sp>
          <p:nvSpPr>
            <p:cNvPr id="18" name="CaixaDeTexto 17">
              <a:extLst>
                <a:ext uri="{FF2B5EF4-FFF2-40B4-BE49-F238E27FC236}">
                  <a16:creationId xmlns:a16="http://schemas.microsoft.com/office/drawing/2014/main" id="{DEC49FD4-5BA5-4828-9333-3CFFE11DE147}"/>
                </a:ext>
              </a:extLst>
            </p:cNvPr>
            <p:cNvSpPr txBox="1"/>
            <p:nvPr/>
          </p:nvSpPr>
          <p:spPr>
            <a:xfrm>
              <a:off x="5831063" y="3515974"/>
              <a:ext cx="1462934" cy="5796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900"/>
                </a:lnSpc>
              </a:pPr>
              <a:r>
                <a:rPr lang="pt-BR" dirty="0">
                  <a:solidFill>
                    <a:schemeClr val="bg1"/>
                  </a:solidFill>
                </a:rPr>
                <a:t>Resultados Previstos (</a:t>
              </a:r>
              <a:r>
                <a:rPr lang="cy-GB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Ŷ</a:t>
              </a:r>
              <a:r>
                <a:rPr lang="pt-BR" dirty="0">
                  <a:solidFill>
                    <a:schemeClr val="bg1"/>
                  </a:solidFill>
                </a:rPr>
                <a:t>)</a:t>
              </a:r>
            </a:p>
          </p:txBody>
        </p:sp>
        <p:sp>
          <p:nvSpPr>
            <p:cNvPr id="19" name="Retângulo: Cantos Arredondados 18">
              <a:extLst>
                <a:ext uri="{FF2B5EF4-FFF2-40B4-BE49-F238E27FC236}">
                  <a16:creationId xmlns:a16="http://schemas.microsoft.com/office/drawing/2014/main" id="{D51608BA-1103-4B52-8C02-64E04870E37F}"/>
                </a:ext>
              </a:extLst>
            </p:cNvPr>
            <p:cNvSpPr/>
            <p:nvPr/>
          </p:nvSpPr>
          <p:spPr>
            <a:xfrm>
              <a:off x="7394714" y="3497235"/>
              <a:ext cx="1534160" cy="589280"/>
            </a:xfrm>
            <a:prstGeom prst="roundRect">
              <a:avLst/>
            </a:prstGeom>
            <a:solidFill>
              <a:srgbClr val="7030A0"/>
            </a:solidFill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0" name="CaixaDeTexto 19">
              <a:extLst>
                <a:ext uri="{FF2B5EF4-FFF2-40B4-BE49-F238E27FC236}">
                  <a16:creationId xmlns:a16="http://schemas.microsoft.com/office/drawing/2014/main" id="{6A556EBE-ABA5-4428-B221-0C21206B4CB2}"/>
                </a:ext>
              </a:extLst>
            </p:cNvPr>
            <p:cNvSpPr txBox="1"/>
            <p:nvPr/>
          </p:nvSpPr>
          <p:spPr>
            <a:xfrm>
              <a:off x="7380303" y="3515974"/>
              <a:ext cx="1699975" cy="5796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900"/>
                </a:lnSpc>
              </a:pPr>
              <a:r>
                <a:rPr lang="pt-BR" dirty="0">
                  <a:solidFill>
                    <a:schemeClr val="bg1"/>
                  </a:solidFill>
                </a:rPr>
                <a:t>Resultados Verdadeiros (Y)</a:t>
              </a:r>
            </a:p>
          </p:txBody>
        </p:sp>
        <p:sp>
          <p:nvSpPr>
            <p:cNvPr id="21" name="Elipse 20">
              <a:extLst>
                <a:ext uri="{FF2B5EF4-FFF2-40B4-BE49-F238E27FC236}">
                  <a16:creationId xmlns:a16="http://schemas.microsoft.com/office/drawing/2014/main" id="{252001CD-4949-46AC-AFD9-DD619F3BB528}"/>
                </a:ext>
              </a:extLst>
            </p:cNvPr>
            <p:cNvSpPr/>
            <p:nvPr/>
          </p:nvSpPr>
          <p:spPr>
            <a:xfrm>
              <a:off x="5659120" y="4362495"/>
              <a:ext cx="1534160" cy="710806"/>
            </a:xfrm>
            <a:prstGeom prst="ellipse">
              <a:avLst/>
            </a:prstGeom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2" name="CaixaDeTexto 21">
              <a:extLst>
                <a:ext uri="{FF2B5EF4-FFF2-40B4-BE49-F238E27FC236}">
                  <a16:creationId xmlns:a16="http://schemas.microsoft.com/office/drawing/2014/main" id="{58EA2311-EE69-4557-BB9A-87365A7F9CA4}"/>
                </a:ext>
              </a:extLst>
            </p:cNvPr>
            <p:cNvSpPr txBox="1"/>
            <p:nvPr/>
          </p:nvSpPr>
          <p:spPr>
            <a:xfrm>
              <a:off x="5850606" y="4428075"/>
              <a:ext cx="1462934" cy="5796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900"/>
                </a:lnSpc>
              </a:pPr>
              <a:r>
                <a:rPr lang="pt-BR" dirty="0">
                  <a:solidFill>
                    <a:schemeClr val="bg1"/>
                  </a:solidFill>
                </a:rPr>
                <a:t>Função de Perda (</a:t>
              </a:r>
              <a:r>
                <a:rPr lang="cy-GB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Ŷ </a:t>
              </a:r>
              <a:r>
                <a:rPr lang="pt-BR" dirty="0">
                  <a:solidFill>
                    <a:schemeClr val="bg1"/>
                  </a:solidFill>
                </a:rPr>
                <a:t>-Y)</a:t>
              </a:r>
            </a:p>
          </p:txBody>
        </p:sp>
        <p:sp>
          <p:nvSpPr>
            <p:cNvPr id="23" name="Retângulo: Cantos Arredondados 22">
              <a:extLst>
                <a:ext uri="{FF2B5EF4-FFF2-40B4-BE49-F238E27FC236}">
                  <a16:creationId xmlns:a16="http://schemas.microsoft.com/office/drawing/2014/main" id="{3CDEBAC0-5C5E-4DBD-80D4-70114A94C61F}"/>
                </a:ext>
              </a:extLst>
            </p:cNvPr>
            <p:cNvSpPr/>
            <p:nvPr/>
          </p:nvSpPr>
          <p:spPr>
            <a:xfrm>
              <a:off x="5659120" y="5350336"/>
              <a:ext cx="1534160" cy="589280"/>
            </a:xfrm>
            <a:prstGeom prst="roundRect">
              <a:avLst/>
            </a:prstGeom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4" name="CaixaDeTexto 23">
              <a:extLst>
                <a:ext uri="{FF2B5EF4-FFF2-40B4-BE49-F238E27FC236}">
                  <a16:creationId xmlns:a16="http://schemas.microsoft.com/office/drawing/2014/main" id="{C7930F37-7FD6-41BE-A35D-594078688A17}"/>
                </a:ext>
              </a:extLst>
            </p:cNvPr>
            <p:cNvSpPr txBox="1"/>
            <p:nvPr/>
          </p:nvSpPr>
          <p:spPr>
            <a:xfrm>
              <a:off x="5831063" y="5359970"/>
              <a:ext cx="1462934" cy="5796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900"/>
                </a:lnSpc>
              </a:pPr>
              <a:r>
                <a:rPr lang="pt-BR" dirty="0">
                  <a:solidFill>
                    <a:schemeClr val="bg1"/>
                  </a:solidFill>
                </a:rPr>
                <a:t>Resultados da Perda</a:t>
              </a:r>
            </a:p>
          </p:txBody>
        </p:sp>
        <p:sp>
          <p:nvSpPr>
            <p:cNvPr id="25" name="Elipse 24">
              <a:extLst>
                <a:ext uri="{FF2B5EF4-FFF2-40B4-BE49-F238E27FC236}">
                  <a16:creationId xmlns:a16="http://schemas.microsoft.com/office/drawing/2014/main" id="{5956B5DF-9CC1-4BFE-95DE-3610A0FA9928}"/>
                </a:ext>
              </a:extLst>
            </p:cNvPr>
            <p:cNvSpPr/>
            <p:nvPr/>
          </p:nvSpPr>
          <p:spPr>
            <a:xfrm>
              <a:off x="3391057" y="5289573"/>
              <a:ext cx="1534160" cy="710806"/>
            </a:xfrm>
            <a:prstGeom prst="ellipse">
              <a:avLst/>
            </a:prstGeom>
            <a:solidFill>
              <a:srgbClr val="7030A0"/>
            </a:solidFill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6" name="CaixaDeTexto 25">
              <a:extLst>
                <a:ext uri="{FF2B5EF4-FFF2-40B4-BE49-F238E27FC236}">
                  <a16:creationId xmlns:a16="http://schemas.microsoft.com/office/drawing/2014/main" id="{DD153C5E-E47B-4740-9787-88FC72F09CC9}"/>
                </a:ext>
              </a:extLst>
            </p:cNvPr>
            <p:cNvSpPr txBox="1"/>
            <p:nvPr/>
          </p:nvSpPr>
          <p:spPr>
            <a:xfrm>
              <a:off x="3565436" y="5476981"/>
              <a:ext cx="1462934" cy="335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900"/>
                </a:lnSpc>
              </a:pPr>
              <a:r>
                <a:rPr lang="pt-BR" dirty="0">
                  <a:solidFill>
                    <a:schemeClr val="bg1"/>
                  </a:solidFill>
                </a:rPr>
                <a:t>Otimizador</a:t>
              </a:r>
            </a:p>
          </p:txBody>
        </p:sp>
        <p:sp>
          <p:nvSpPr>
            <p:cNvPr id="27" name="Retângulo: Cantos Arredondados 26">
              <a:extLst>
                <a:ext uri="{FF2B5EF4-FFF2-40B4-BE49-F238E27FC236}">
                  <a16:creationId xmlns:a16="http://schemas.microsoft.com/office/drawing/2014/main" id="{5D4F4FDB-A647-4E1B-9BDC-627DB6F01047}"/>
                </a:ext>
              </a:extLst>
            </p:cNvPr>
            <p:cNvSpPr/>
            <p:nvPr/>
          </p:nvSpPr>
          <p:spPr>
            <a:xfrm>
              <a:off x="3623151" y="2634643"/>
              <a:ext cx="1534160" cy="589280"/>
            </a:xfrm>
            <a:prstGeom prst="roundRect">
              <a:avLst/>
            </a:prstGeom>
            <a:solidFill>
              <a:srgbClr val="C7A1E3"/>
            </a:solidFill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8" name="Retângulo: Cantos Arredondados 27">
              <a:extLst>
                <a:ext uri="{FF2B5EF4-FFF2-40B4-BE49-F238E27FC236}">
                  <a16:creationId xmlns:a16="http://schemas.microsoft.com/office/drawing/2014/main" id="{8A023EA7-0623-4DE2-9589-AFA81CA129C9}"/>
                </a:ext>
              </a:extLst>
            </p:cNvPr>
            <p:cNvSpPr/>
            <p:nvPr/>
          </p:nvSpPr>
          <p:spPr>
            <a:xfrm>
              <a:off x="3522434" y="2515350"/>
              <a:ext cx="1534160" cy="589280"/>
            </a:xfrm>
            <a:prstGeom prst="roundRect">
              <a:avLst/>
            </a:prstGeom>
            <a:solidFill>
              <a:srgbClr val="A66BD3"/>
            </a:solidFill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9" name="Retângulo: Cantos Arredondados 28">
              <a:extLst>
                <a:ext uri="{FF2B5EF4-FFF2-40B4-BE49-F238E27FC236}">
                  <a16:creationId xmlns:a16="http://schemas.microsoft.com/office/drawing/2014/main" id="{5EEE2C89-4C9B-4456-9F5A-20D4229FE0EF}"/>
                </a:ext>
              </a:extLst>
            </p:cNvPr>
            <p:cNvSpPr/>
            <p:nvPr/>
          </p:nvSpPr>
          <p:spPr>
            <a:xfrm>
              <a:off x="3421717" y="2398827"/>
              <a:ext cx="1534160" cy="589280"/>
            </a:xfrm>
            <a:prstGeom prst="roundRect">
              <a:avLst/>
            </a:prstGeom>
            <a:solidFill>
              <a:srgbClr val="7030A0"/>
            </a:solidFill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0" name="CaixaDeTexto 29">
              <a:extLst>
                <a:ext uri="{FF2B5EF4-FFF2-40B4-BE49-F238E27FC236}">
                  <a16:creationId xmlns:a16="http://schemas.microsoft.com/office/drawing/2014/main" id="{54290306-EF1B-4761-8C0C-B4986F02D438}"/>
                </a:ext>
              </a:extLst>
            </p:cNvPr>
            <p:cNvSpPr txBox="1"/>
            <p:nvPr/>
          </p:nvSpPr>
          <p:spPr>
            <a:xfrm>
              <a:off x="3817074" y="2532225"/>
              <a:ext cx="863369" cy="3359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900"/>
                </a:lnSpc>
              </a:pPr>
              <a:r>
                <a:rPr lang="pt-BR" dirty="0">
                  <a:solidFill>
                    <a:schemeClr val="bg1"/>
                  </a:solidFill>
                </a:rPr>
                <a:t>Pesos</a:t>
              </a:r>
            </a:p>
          </p:txBody>
        </p:sp>
        <p:cxnSp>
          <p:nvCxnSpPr>
            <p:cNvPr id="32" name="Conector de Seta Reta 31">
              <a:extLst>
                <a:ext uri="{FF2B5EF4-FFF2-40B4-BE49-F238E27FC236}">
                  <a16:creationId xmlns:a16="http://schemas.microsoft.com/office/drawing/2014/main" id="{E09505AC-2246-42B8-9188-7B76A79FD40B}"/>
                </a:ext>
              </a:extLst>
            </p:cNvPr>
            <p:cNvCxnSpPr>
              <a:cxnSpLocks/>
            </p:cNvCxnSpPr>
            <p:nvPr/>
          </p:nvCxnSpPr>
          <p:spPr>
            <a:xfrm>
              <a:off x="6426200" y="2104187"/>
              <a:ext cx="0" cy="29464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ector de Seta Reta 32">
              <a:extLst>
                <a:ext uri="{FF2B5EF4-FFF2-40B4-BE49-F238E27FC236}">
                  <a16:creationId xmlns:a16="http://schemas.microsoft.com/office/drawing/2014/main" id="{13FD5C8D-5222-463A-9C24-D7069FFE20A8}"/>
                </a:ext>
              </a:extLst>
            </p:cNvPr>
            <p:cNvCxnSpPr>
              <a:cxnSpLocks/>
            </p:cNvCxnSpPr>
            <p:nvPr/>
          </p:nvCxnSpPr>
          <p:spPr>
            <a:xfrm>
              <a:off x="6426200" y="3008244"/>
              <a:ext cx="0" cy="482554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ector de Seta Reta 34">
              <a:extLst>
                <a:ext uri="{FF2B5EF4-FFF2-40B4-BE49-F238E27FC236}">
                  <a16:creationId xmlns:a16="http://schemas.microsoft.com/office/drawing/2014/main" id="{4E114F96-82C7-4528-92C3-213C7C10FD5E}"/>
                </a:ext>
              </a:extLst>
            </p:cNvPr>
            <p:cNvCxnSpPr>
              <a:cxnSpLocks/>
            </p:cNvCxnSpPr>
            <p:nvPr/>
          </p:nvCxnSpPr>
          <p:spPr>
            <a:xfrm>
              <a:off x="6426200" y="4086515"/>
              <a:ext cx="0" cy="29464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ector de Seta Reta 35">
              <a:extLst>
                <a:ext uri="{FF2B5EF4-FFF2-40B4-BE49-F238E27FC236}">
                  <a16:creationId xmlns:a16="http://schemas.microsoft.com/office/drawing/2014/main" id="{CFEE8F3D-C869-4ACE-8405-016B804D7D3A}"/>
                </a:ext>
              </a:extLst>
            </p:cNvPr>
            <p:cNvCxnSpPr>
              <a:cxnSpLocks/>
            </p:cNvCxnSpPr>
            <p:nvPr/>
          </p:nvCxnSpPr>
          <p:spPr>
            <a:xfrm>
              <a:off x="6426200" y="5073301"/>
              <a:ext cx="0" cy="29464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ector de Seta Reta 36">
              <a:extLst>
                <a:ext uri="{FF2B5EF4-FFF2-40B4-BE49-F238E27FC236}">
                  <a16:creationId xmlns:a16="http://schemas.microsoft.com/office/drawing/2014/main" id="{EE09BAEA-C156-457E-B78A-AB1C37573660}"/>
                </a:ext>
              </a:extLst>
            </p:cNvPr>
            <p:cNvCxnSpPr>
              <a:cxnSpLocks/>
            </p:cNvCxnSpPr>
            <p:nvPr/>
          </p:nvCxnSpPr>
          <p:spPr>
            <a:xfrm>
              <a:off x="4165600" y="2997200"/>
              <a:ext cx="0" cy="2257897"/>
            </a:xfrm>
            <a:prstGeom prst="straightConnector1">
              <a:avLst/>
            </a:prstGeom>
            <a:ln w="57150">
              <a:solidFill>
                <a:srgbClr val="FF0000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ector de Seta Reta 38">
              <a:extLst>
                <a:ext uri="{FF2B5EF4-FFF2-40B4-BE49-F238E27FC236}">
                  <a16:creationId xmlns:a16="http://schemas.microsoft.com/office/drawing/2014/main" id="{78DE3F54-6B6C-4491-8F57-602AA90E369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55877" y="2693467"/>
              <a:ext cx="703244" cy="0"/>
            </a:xfrm>
            <a:prstGeom prst="straightConnector1">
              <a:avLst/>
            </a:prstGeom>
            <a:ln w="57150">
              <a:solidFill>
                <a:srgbClr val="FF0000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ector de Seta Reta 42">
              <a:extLst>
                <a:ext uri="{FF2B5EF4-FFF2-40B4-BE49-F238E27FC236}">
                  <a16:creationId xmlns:a16="http://schemas.microsoft.com/office/drawing/2014/main" id="{88466458-2B98-429C-971C-52249E08135F}"/>
                </a:ext>
              </a:extLst>
            </p:cNvPr>
            <p:cNvCxnSpPr>
              <a:cxnSpLocks/>
              <a:endCxn id="23" idx="1"/>
            </p:cNvCxnSpPr>
            <p:nvPr/>
          </p:nvCxnSpPr>
          <p:spPr>
            <a:xfrm>
              <a:off x="4925217" y="5644976"/>
              <a:ext cx="733903" cy="0"/>
            </a:xfrm>
            <a:prstGeom prst="straightConnector1">
              <a:avLst/>
            </a:prstGeom>
            <a:ln w="57150">
              <a:solidFill>
                <a:srgbClr val="FF0000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7" name="Agrupar 66">
              <a:extLst>
                <a:ext uri="{FF2B5EF4-FFF2-40B4-BE49-F238E27FC236}">
                  <a16:creationId xmlns:a16="http://schemas.microsoft.com/office/drawing/2014/main" id="{C86D6B20-961F-4ACC-A224-FD111F168922}"/>
                </a:ext>
              </a:extLst>
            </p:cNvPr>
            <p:cNvGrpSpPr/>
            <p:nvPr/>
          </p:nvGrpSpPr>
          <p:grpSpPr>
            <a:xfrm rot="20779823">
              <a:off x="4498387" y="3741716"/>
              <a:ext cx="1035108" cy="918625"/>
              <a:chOff x="9630019" y="3568969"/>
              <a:chExt cx="1035108" cy="918625"/>
            </a:xfrm>
          </p:grpSpPr>
          <p:sp>
            <p:nvSpPr>
              <p:cNvPr id="60" name="Elipse 59">
                <a:extLst>
                  <a:ext uri="{FF2B5EF4-FFF2-40B4-BE49-F238E27FC236}">
                    <a16:creationId xmlns:a16="http://schemas.microsoft.com/office/drawing/2014/main" id="{E96A5606-494E-436B-8347-A0F738E63507}"/>
                  </a:ext>
                </a:extLst>
              </p:cNvPr>
              <p:cNvSpPr/>
              <p:nvPr/>
            </p:nvSpPr>
            <p:spPr>
              <a:xfrm>
                <a:off x="9630019" y="3568969"/>
                <a:ext cx="966195" cy="918625"/>
              </a:xfrm>
              <a:prstGeom prst="ellipse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cxnSp>
            <p:nvCxnSpPr>
              <p:cNvPr id="62" name="Conector de Seta Reta 61">
                <a:extLst>
                  <a:ext uri="{FF2B5EF4-FFF2-40B4-BE49-F238E27FC236}">
                    <a16:creationId xmlns:a16="http://schemas.microsoft.com/office/drawing/2014/main" id="{2310804C-39DE-4379-80BF-3DDC4B3E13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525760" y="3779520"/>
                <a:ext cx="80614" cy="258922"/>
              </a:xfrm>
              <a:prstGeom prst="straightConnector1">
                <a:avLst/>
              </a:prstGeom>
              <a:ln w="381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5" name="Retângulo 64">
                <a:extLst>
                  <a:ext uri="{FF2B5EF4-FFF2-40B4-BE49-F238E27FC236}">
                    <a16:creationId xmlns:a16="http://schemas.microsoft.com/office/drawing/2014/main" id="{C891F18A-1CB0-4125-B2C8-DB65A8F9D840}"/>
                  </a:ext>
                </a:extLst>
              </p:cNvPr>
              <p:cNvSpPr/>
              <p:nvPr/>
            </p:nvSpPr>
            <p:spPr>
              <a:xfrm rot="17228395">
                <a:off x="10458374" y="4047417"/>
                <a:ext cx="233710" cy="179796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983305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94C905-99F6-493B-B554-824A129D2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Definições Necessárias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626E442-9F4B-4025-9924-8842B6B398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pt-BR" dirty="0"/>
              <a:t>Dados</a:t>
            </a:r>
          </a:p>
          <a:p>
            <a:pPr lvl="1"/>
            <a:r>
              <a:rPr lang="pt-BR" dirty="0"/>
              <a:t>Treinamento</a:t>
            </a:r>
          </a:p>
          <a:p>
            <a:pPr lvl="1"/>
            <a:r>
              <a:rPr lang="pt-BR" dirty="0"/>
              <a:t>Teste</a:t>
            </a:r>
          </a:p>
          <a:p>
            <a:pPr lvl="1"/>
            <a:r>
              <a:rPr lang="pt-BR" dirty="0"/>
              <a:t>Validação </a:t>
            </a:r>
          </a:p>
          <a:p>
            <a:pPr lvl="1"/>
            <a:endParaRPr lang="pt-BR" dirty="0"/>
          </a:p>
          <a:p>
            <a:r>
              <a:rPr lang="pt-BR" dirty="0"/>
              <a:t>Modelo da rede</a:t>
            </a:r>
          </a:p>
          <a:p>
            <a:pPr lvl="1"/>
            <a:r>
              <a:rPr lang="pt-BR" dirty="0"/>
              <a:t>Design camadas, neurônio e forma de interligação</a:t>
            </a:r>
          </a:p>
          <a:p>
            <a:pPr lvl="1"/>
            <a:r>
              <a:rPr lang="pt-BR" dirty="0"/>
              <a:t>Otimizador</a:t>
            </a:r>
          </a:p>
          <a:p>
            <a:pPr lvl="1"/>
            <a:r>
              <a:rPr lang="pt-BR" dirty="0"/>
              <a:t>Função de Ativação</a:t>
            </a:r>
          </a:p>
          <a:p>
            <a:pPr lvl="1"/>
            <a:r>
              <a:rPr lang="pt-BR" dirty="0"/>
              <a:t>Função de Perda</a:t>
            </a:r>
          </a:p>
          <a:p>
            <a:pPr lvl="1"/>
            <a:r>
              <a:rPr lang="pt-BR" dirty="0"/>
              <a:t>Métricas de acompanhamento</a:t>
            </a:r>
          </a:p>
        </p:txBody>
      </p:sp>
    </p:spTree>
    <p:extLst>
      <p:ext uri="{BB962C8B-B14F-4D97-AF65-F5344CB8AC3E}">
        <p14:creationId xmlns:p14="http://schemas.microsoft.com/office/powerpoint/2010/main" val="2373208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B6E9D0-EFE7-49E2-B420-A70581325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solidFill>
                  <a:srgbClr val="FF0000"/>
                </a:solidFill>
              </a:rPr>
              <a:t>DL</a:t>
            </a:r>
            <a:r>
              <a:rPr lang="pt-BR" dirty="0"/>
              <a:t>: </a:t>
            </a:r>
            <a:r>
              <a:rPr lang="pt-BR" dirty="0">
                <a:solidFill>
                  <a:srgbClr val="FF0000"/>
                </a:solidFill>
              </a:rPr>
              <a:t>S</a:t>
            </a:r>
            <a:r>
              <a:rPr lang="pt-BR" dirty="0"/>
              <a:t>egmentação de </a:t>
            </a:r>
            <a:r>
              <a:rPr lang="pt-BR" dirty="0">
                <a:solidFill>
                  <a:srgbClr val="FF0000"/>
                </a:solidFill>
              </a:rPr>
              <a:t>D</a:t>
            </a:r>
            <a:r>
              <a:rPr lang="pt-BR" dirty="0"/>
              <a:t>ados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BAE87F6D-12A7-4CA1-B5A1-07D6F60F74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40"/>
          <a:stretch/>
        </p:blipFill>
        <p:spPr>
          <a:xfrm>
            <a:off x="1472948" y="2003325"/>
            <a:ext cx="10709461" cy="4590198"/>
          </a:xfrm>
          <a:prstGeom prst="rect">
            <a:avLst/>
          </a:prstGeom>
        </p:spPr>
      </p:pic>
      <p:sp>
        <p:nvSpPr>
          <p:cNvPr id="11" name="Retângulo 10">
            <a:extLst>
              <a:ext uri="{FF2B5EF4-FFF2-40B4-BE49-F238E27FC236}">
                <a16:creationId xmlns:a16="http://schemas.microsoft.com/office/drawing/2014/main" id="{B6EADD96-F80C-4D23-A9AE-BF4D0B67FED0}"/>
              </a:ext>
            </a:extLst>
          </p:cNvPr>
          <p:cNvSpPr/>
          <p:nvPr/>
        </p:nvSpPr>
        <p:spPr>
          <a:xfrm>
            <a:off x="7877175" y="5310505"/>
            <a:ext cx="4314825" cy="13255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FBEE956C-E971-4BFC-8F7A-4E4FA0EB069F}"/>
              </a:ext>
            </a:extLst>
          </p:cNvPr>
          <p:cNvSpPr/>
          <p:nvPr/>
        </p:nvSpPr>
        <p:spPr>
          <a:xfrm>
            <a:off x="2676525" y="3105150"/>
            <a:ext cx="381000" cy="20955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710266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3BD903-49EE-4243-BAA9-5DE7883515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9164" y="2001608"/>
            <a:ext cx="8444204" cy="3508311"/>
          </a:xfrm>
        </p:spPr>
        <p:txBody>
          <a:bodyPr>
            <a:normAutofit/>
          </a:bodyPr>
          <a:lstStyle/>
          <a:p>
            <a:r>
              <a:rPr lang="pt-BR" sz="7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imerick-Serial" pitchFamily="2" charset="0"/>
                <a:cs typeface="Aharoni" panose="02010803020104030203" pitchFamily="2" charset="-79"/>
              </a:rPr>
              <a:t>D</a:t>
            </a:r>
            <a:r>
              <a:rPr lang="pt-BR" sz="7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imerick-Serial" pitchFamily="2" charset="0"/>
                <a:cs typeface="Aharoni" panose="02010803020104030203" pitchFamily="2" charset="-79"/>
              </a:rPr>
              <a:t>EEP </a:t>
            </a:r>
            <a:r>
              <a:rPr lang="pt-BR" sz="7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imerick-Serial" pitchFamily="2" charset="0"/>
                <a:cs typeface="Aharoni" panose="02010803020104030203" pitchFamily="2" charset="-79"/>
              </a:rPr>
              <a:t>L</a:t>
            </a:r>
            <a:r>
              <a:rPr lang="pt-BR" sz="7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imerick-Serial" pitchFamily="2" charset="0"/>
                <a:cs typeface="Aharoni" panose="02010803020104030203" pitchFamily="2" charset="-79"/>
              </a:rPr>
              <a:t>EARNING: </a:t>
            </a:r>
            <a:r>
              <a:rPr lang="pt-BR" sz="7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imerick-Serial" pitchFamily="2" charset="0"/>
                <a:cs typeface="Aharoni" panose="02010803020104030203" pitchFamily="2" charset="-79"/>
              </a:rPr>
              <a:t>A</a:t>
            </a:r>
            <a:r>
              <a:rPr lang="pt-BR" sz="7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imerick-Serial" pitchFamily="2" charset="0"/>
                <a:cs typeface="Aharoni" panose="02010803020104030203" pitchFamily="2" charset="-79"/>
              </a:rPr>
              <a:t>mbiente </a:t>
            </a:r>
            <a:r>
              <a:rPr lang="pt-BR" sz="7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imerick-Serial" pitchFamily="2" charset="0"/>
                <a:cs typeface="Aharoni" panose="02010803020104030203" pitchFamily="2" charset="-79"/>
              </a:rPr>
              <a:t>d</a:t>
            </a:r>
            <a:r>
              <a:rPr lang="pt-BR" sz="7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imerick-Serial" pitchFamily="2" charset="0"/>
                <a:cs typeface="Aharoni" panose="02010803020104030203" pitchFamily="2" charset="-79"/>
              </a:rPr>
              <a:t>e </a:t>
            </a:r>
            <a:r>
              <a:rPr lang="pt-BR" sz="7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imerick-Serial" pitchFamily="2" charset="0"/>
                <a:cs typeface="Aharoni" panose="02010803020104030203" pitchFamily="2" charset="-79"/>
              </a:rPr>
              <a:t>I</a:t>
            </a:r>
            <a:r>
              <a:rPr lang="pt-BR" sz="7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imerick-Serial" pitchFamily="2" charset="0"/>
                <a:cs typeface="Aharoni" panose="02010803020104030203" pitchFamily="2" charset="-79"/>
              </a:rPr>
              <a:t>mplementação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1671E640-D4F5-42CE-B18F-2F3DB5B73D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2856" y="502547"/>
            <a:ext cx="2030604" cy="1794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7368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B6E9D0-EFE7-49E2-B420-A70581325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solidFill>
                  <a:srgbClr val="FF0000"/>
                </a:solidFill>
              </a:rPr>
              <a:t>DL</a:t>
            </a:r>
            <a:r>
              <a:rPr lang="pt-BR" dirty="0"/>
              <a:t>: </a:t>
            </a:r>
            <a:r>
              <a:rPr lang="pt-BR" dirty="0">
                <a:solidFill>
                  <a:srgbClr val="FF0000"/>
                </a:solidFill>
              </a:rPr>
              <a:t>S</a:t>
            </a:r>
            <a:r>
              <a:rPr lang="pt-BR" dirty="0"/>
              <a:t>egmentação de </a:t>
            </a:r>
            <a:r>
              <a:rPr lang="pt-BR" dirty="0">
                <a:solidFill>
                  <a:srgbClr val="FF0000"/>
                </a:solidFill>
              </a:rPr>
              <a:t>D</a:t>
            </a:r>
            <a:r>
              <a:rPr lang="pt-BR" dirty="0"/>
              <a:t>ados</a:t>
            </a:r>
          </a:p>
        </p:txBody>
      </p:sp>
      <p:grpSp>
        <p:nvGrpSpPr>
          <p:cNvPr id="9" name="Agrupar 8">
            <a:extLst>
              <a:ext uri="{FF2B5EF4-FFF2-40B4-BE49-F238E27FC236}">
                <a16:creationId xmlns:a16="http://schemas.microsoft.com/office/drawing/2014/main" id="{5339ED51-8CB0-476E-AD05-763C0F5851FF}"/>
              </a:ext>
            </a:extLst>
          </p:cNvPr>
          <p:cNvGrpSpPr/>
          <p:nvPr/>
        </p:nvGrpSpPr>
        <p:grpSpPr>
          <a:xfrm>
            <a:off x="1472948" y="842010"/>
            <a:ext cx="10709461" cy="5751513"/>
            <a:chOff x="1472948" y="425450"/>
            <a:chExt cx="10709461" cy="5751513"/>
          </a:xfrm>
        </p:grpSpPr>
        <p:pic>
          <p:nvPicPr>
            <p:cNvPr id="5" name="Imagem 4">
              <a:extLst>
                <a:ext uri="{FF2B5EF4-FFF2-40B4-BE49-F238E27FC236}">
                  <a16:creationId xmlns:a16="http://schemas.microsoft.com/office/drawing/2014/main" id="{BAE87F6D-12A7-4CA1-B5A1-07D6F60F746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40"/>
            <a:stretch/>
          </p:blipFill>
          <p:spPr>
            <a:xfrm>
              <a:off x="1472948" y="1586765"/>
              <a:ext cx="10709461" cy="4590198"/>
            </a:xfrm>
            <a:prstGeom prst="rect">
              <a:avLst/>
            </a:prstGeom>
          </p:spPr>
        </p:pic>
        <p:pic>
          <p:nvPicPr>
            <p:cNvPr id="7" name="Imagem 6">
              <a:extLst>
                <a:ext uri="{FF2B5EF4-FFF2-40B4-BE49-F238E27FC236}">
                  <a16:creationId xmlns:a16="http://schemas.microsoft.com/office/drawing/2014/main" id="{EED3279A-0197-47D3-A30F-C5A2F917BD0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V="1">
              <a:off x="9813551" y="425450"/>
              <a:ext cx="933450" cy="1400175"/>
            </a:xfrm>
            <a:prstGeom prst="rect">
              <a:avLst/>
            </a:prstGeom>
          </p:spPr>
        </p:pic>
        <p:sp>
          <p:nvSpPr>
            <p:cNvPr id="6" name="Retângulo 5">
              <a:extLst>
                <a:ext uri="{FF2B5EF4-FFF2-40B4-BE49-F238E27FC236}">
                  <a16:creationId xmlns:a16="http://schemas.microsoft.com/office/drawing/2014/main" id="{0FA920CC-06D2-49CF-B46B-6D613688CEA7}"/>
                </a:ext>
              </a:extLst>
            </p:cNvPr>
            <p:cNvSpPr/>
            <p:nvPr/>
          </p:nvSpPr>
          <p:spPr>
            <a:xfrm>
              <a:off x="8915400" y="1825625"/>
              <a:ext cx="2729753" cy="2154704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Imagem 7">
              <a:extLst>
                <a:ext uri="{FF2B5EF4-FFF2-40B4-BE49-F238E27FC236}">
                  <a16:creationId xmlns:a16="http://schemas.microsoft.com/office/drawing/2014/main" id="{423EEDB5-CCE9-4B9F-840B-1045929D770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670551" y="655637"/>
              <a:ext cx="1143000" cy="638175"/>
            </a:xfrm>
            <a:prstGeom prst="rect">
              <a:avLst/>
            </a:prstGeom>
          </p:spPr>
        </p:pic>
      </p:grpSp>
      <p:sp>
        <p:nvSpPr>
          <p:cNvPr id="10" name="Retângulo 9">
            <a:extLst>
              <a:ext uri="{FF2B5EF4-FFF2-40B4-BE49-F238E27FC236}">
                <a16:creationId xmlns:a16="http://schemas.microsoft.com/office/drawing/2014/main" id="{A5D26015-12FC-4A52-86B4-984CC47FE45F}"/>
              </a:ext>
            </a:extLst>
          </p:cNvPr>
          <p:cNvSpPr/>
          <p:nvPr/>
        </p:nvSpPr>
        <p:spPr>
          <a:xfrm>
            <a:off x="8915400" y="4563505"/>
            <a:ext cx="1590040" cy="79968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1FDF2565-BC12-4778-926E-42E1FC98E388}"/>
              </a:ext>
            </a:extLst>
          </p:cNvPr>
          <p:cNvSpPr/>
          <p:nvPr/>
        </p:nvSpPr>
        <p:spPr>
          <a:xfrm>
            <a:off x="2676525" y="3105150"/>
            <a:ext cx="381000" cy="20955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92531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680C31-4A3D-48D0-929A-9EAA32995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solidFill>
                  <a:srgbClr val="FF0000"/>
                </a:solidFill>
              </a:rPr>
              <a:t>P</a:t>
            </a:r>
            <a:r>
              <a:rPr lang="pt-BR" dirty="0"/>
              <a:t>ACOTE </a:t>
            </a:r>
            <a:r>
              <a:rPr lang="pt-BR" dirty="0">
                <a:solidFill>
                  <a:srgbClr val="FF0000"/>
                </a:solidFill>
              </a:rPr>
              <a:t>K</a:t>
            </a:r>
            <a:r>
              <a:rPr lang="pt-BR" dirty="0"/>
              <a:t>ERAS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BFB79ED-100E-4815-AA45-25F7EF0A68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48756" y="1762124"/>
            <a:ext cx="9797143" cy="4854575"/>
          </a:xfrm>
        </p:spPr>
        <p:txBody>
          <a:bodyPr>
            <a:normAutofit fontScale="55000" lnSpcReduction="20000"/>
          </a:bodyPr>
          <a:lstStyle/>
          <a:p>
            <a:pPr marL="0" indent="0">
              <a:lnSpc>
                <a:spcPct val="170000"/>
              </a:lnSpc>
              <a:spcBef>
                <a:spcPts val="0"/>
              </a:spcBef>
              <a:buNone/>
            </a:pPr>
            <a:r>
              <a:rPr lang="pt-BR" sz="3800" dirty="0" err="1">
                <a:latin typeface="Arial" panose="020B0604020202020204" pitchFamily="34" charset="0"/>
                <a:cs typeface="Arial" panose="020B0604020202020204" pitchFamily="34" charset="0"/>
              </a:rPr>
              <a:t>Keras</a:t>
            </a:r>
            <a:r>
              <a:rPr lang="pt-BR" sz="3800" dirty="0">
                <a:latin typeface="Arial" panose="020B0604020202020204" pitchFamily="34" charset="0"/>
                <a:cs typeface="Arial" panose="020B0604020202020204" pitchFamily="34" charset="0"/>
              </a:rPr>
              <a:t> é uma biblioteca para rede neural de alto-nível escrita em Python e roda como </a:t>
            </a:r>
            <a:r>
              <a:rPr lang="pt-BR" sz="3800" dirty="0" err="1">
                <a:latin typeface="Arial" panose="020B0604020202020204" pitchFamily="34" charset="0"/>
                <a:cs typeface="Arial" panose="020B0604020202020204" pitchFamily="34" charset="0"/>
              </a:rPr>
              <a:t>frontend</a:t>
            </a:r>
            <a:r>
              <a:rPr lang="pt-BR" sz="3800" dirty="0">
                <a:latin typeface="Arial" panose="020B0604020202020204" pitchFamily="34" charset="0"/>
                <a:cs typeface="Arial" panose="020B0604020202020204" pitchFamily="34" charset="0"/>
              </a:rPr>
              <a:t> em </a:t>
            </a:r>
            <a:r>
              <a:rPr lang="pt-BR" sz="3800" dirty="0" err="1">
                <a:latin typeface="Arial" panose="020B0604020202020204" pitchFamily="34" charset="0"/>
                <a:cs typeface="Arial" panose="020B0604020202020204" pitchFamily="34" charset="0"/>
              </a:rPr>
              <a:t>TensorFlow</a:t>
            </a:r>
            <a:r>
              <a:rPr lang="pt-BR" sz="3800" dirty="0">
                <a:latin typeface="Arial" panose="020B0604020202020204" pitchFamily="34" charset="0"/>
                <a:cs typeface="Arial" panose="020B0604020202020204" pitchFamily="34" charset="0"/>
              </a:rPr>
              <a:t>. Ela foi desenvolvida para facilitar experimentações rápidas, isto é, sem que você tenha que dominar cada um dos backgrounds, de maneira rápida e eficiente.</a:t>
            </a:r>
          </a:p>
          <a:p>
            <a:pPr marL="0" indent="0">
              <a:lnSpc>
                <a:spcPct val="170000"/>
              </a:lnSpc>
              <a:spcBef>
                <a:spcPts val="0"/>
              </a:spcBef>
              <a:buNone/>
            </a:pPr>
            <a:r>
              <a:rPr lang="pt-BR" sz="3800" dirty="0">
                <a:latin typeface="Arial" panose="020B0604020202020204" pitchFamily="34" charset="0"/>
                <a:cs typeface="Arial" panose="020B0604020202020204" pitchFamily="34" charset="0"/>
              </a:rPr>
              <a:t>A biblioteca é aplicável nas seguintes condições:</a:t>
            </a:r>
          </a:p>
          <a:p>
            <a:pPr>
              <a:lnSpc>
                <a:spcPct val="170000"/>
              </a:lnSpc>
              <a:spcBef>
                <a:spcPts val="0"/>
              </a:spcBef>
            </a:pPr>
            <a:r>
              <a:rPr lang="pt-BR" sz="3800" dirty="0">
                <a:latin typeface="Arial" panose="020B0604020202020204" pitchFamily="34" charset="0"/>
                <a:cs typeface="Arial" panose="020B0604020202020204" pitchFamily="34" charset="0"/>
              </a:rPr>
              <a:t>Prototipagem rápida e fácil (total modularidade, minimalismo e extensibilidade).</a:t>
            </a:r>
          </a:p>
          <a:p>
            <a:pPr>
              <a:lnSpc>
                <a:spcPct val="170000"/>
              </a:lnSpc>
              <a:spcBef>
                <a:spcPts val="0"/>
              </a:spcBef>
            </a:pPr>
            <a:r>
              <a:rPr lang="pt-BR" sz="3800" dirty="0">
                <a:latin typeface="Arial" panose="020B0604020202020204" pitchFamily="34" charset="0"/>
                <a:cs typeface="Arial" panose="020B0604020202020204" pitchFamily="34" charset="0"/>
              </a:rPr>
              <a:t>Suporte a redes </a:t>
            </a:r>
            <a:r>
              <a:rPr lang="pt-BR" sz="3800" dirty="0" err="1">
                <a:latin typeface="Arial" panose="020B0604020202020204" pitchFamily="34" charset="0"/>
                <a:cs typeface="Arial" panose="020B0604020202020204" pitchFamily="34" charset="0"/>
              </a:rPr>
              <a:t>convolucionais</a:t>
            </a:r>
            <a:r>
              <a:rPr lang="pt-BR" sz="3800" dirty="0">
                <a:latin typeface="Arial" panose="020B0604020202020204" pitchFamily="34" charset="0"/>
                <a:cs typeface="Arial" panose="020B0604020202020204" pitchFamily="34" charset="0"/>
              </a:rPr>
              <a:t> e recorrentes, incluindo combinação de ambas.</a:t>
            </a:r>
          </a:p>
          <a:p>
            <a:pPr>
              <a:lnSpc>
                <a:spcPct val="170000"/>
              </a:lnSpc>
              <a:spcBef>
                <a:spcPts val="0"/>
              </a:spcBef>
            </a:pPr>
            <a:r>
              <a:rPr lang="pt-BR" sz="3800" dirty="0">
                <a:latin typeface="Arial" panose="020B0604020202020204" pitchFamily="34" charset="0"/>
                <a:cs typeface="Arial" panose="020B0604020202020204" pitchFamily="34" charset="0"/>
              </a:rPr>
              <a:t>Suporte a esquemas de conectividade arbitrária (incluindo treino de N para N).</a:t>
            </a:r>
          </a:p>
          <a:p>
            <a:pPr>
              <a:lnSpc>
                <a:spcPct val="170000"/>
              </a:lnSpc>
              <a:spcBef>
                <a:spcPts val="0"/>
              </a:spcBef>
            </a:pPr>
            <a:r>
              <a:rPr lang="pt-BR" sz="3800" dirty="0">
                <a:latin typeface="Arial" panose="020B0604020202020204" pitchFamily="34" charset="0"/>
                <a:cs typeface="Arial" panose="020B0604020202020204" pitchFamily="34" charset="0"/>
              </a:rPr>
              <a:t>Rodar na CPU ou GPU.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609657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4A3865-0C32-4AFF-BC45-988E76CFD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</a:t>
            </a:r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luxograma de </a:t>
            </a:r>
            <a:r>
              <a:rPr lang="pt-BR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</a:t>
            </a:r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plicação do </a:t>
            </a:r>
            <a:r>
              <a:rPr lang="pt-BR" b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</a:t>
            </a:r>
            <a:r>
              <a:rPr lang="pt-BR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eras</a:t>
            </a:r>
            <a:endParaRPr lang="pt-BR" dirty="0"/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ACCA2901-10A8-4F4E-819F-09D7D6AE56AB}"/>
              </a:ext>
            </a:extLst>
          </p:cNvPr>
          <p:cNvGrpSpPr/>
          <p:nvPr/>
        </p:nvGrpSpPr>
        <p:grpSpPr>
          <a:xfrm>
            <a:off x="2616279" y="3211388"/>
            <a:ext cx="7859474" cy="3414104"/>
            <a:chOff x="1045611" y="3263538"/>
            <a:chExt cx="7868577" cy="3315057"/>
          </a:xfrm>
        </p:grpSpPr>
        <p:sp>
          <p:nvSpPr>
            <p:cNvPr id="5" name="Retângulo: Cantos Arredondados 4">
              <a:extLst>
                <a:ext uri="{FF2B5EF4-FFF2-40B4-BE49-F238E27FC236}">
                  <a16:creationId xmlns:a16="http://schemas.microsoft.com/office/drawing/2014/main" id="{7B62BD4E-F190-4566-BF07-E4EB11DA6379}"/>
                </a:ext>
              </a:extLst>
            </p:cNvPr>
            <p:cNvSpPr/>
            <p:nvPr/>
          </p:nvSpPr>
          <p:spPr>
            <a:xfrm>
              <a:off x="1045611" y="4764133"/>
              <a:ext cx="7859475" cy="1814462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  <a:alpha val="56000"/>
              </a:schemeClr>
            </a:solidFill>
            <a:ln>
              <a:noFill/>
            </a:ln>
            <a:effectLst>
              <a:softEdge rad="254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" name="Retângulo: Cantos Arredondados 5">
              <a:extLst>
                <a:ext uri="{FF2B5EF4-FFF2-40B4-BE49-F238E27FC236}">
                  <a16:creationId xmlns:a16="http://schemas.microsoft.com/office/drawing/2014/main" id="{1AED2D3B-CD47-4227-B763-45DCEA332524}"/>
                </a:ext>
              </a:extLst>
            </p:cNvPr>
            <p:cNvSpPr/>
            <p:nvPr/>
          </p:nvSpPr>
          <p:spPr>
            <a:xfrm>
              <a:off x="1054713" y="3263538"/>
              <a:ext cx="7859475" cy="1553570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  <a:alpha val="56000"/>
              </a:schemeClr>
            </a:solidFill>
            <a:ln>
              <a:noFill/>
            </a:ln>
            <a:effectLst>
              <a:softEdge rad="254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" name="Triângulo isósceles 6">
              <a:extLst>
                <a:ext uri="{FF2B5EF4-FFF2-40B4-BE49-F238E27FC236}">
                  <a16:creationId xmlns:a16="http://schemas.microsoft.com/office/drawing/2014/main" id="{AF22AC33-9F20-45FD-8672-FBDA21282BA0}"/>
                </a:ext>
              </a:extLst>
            </p:cNvPr>
            <p:cNvSpPr/>
            <p:nvPr/>
          </p:nvSpPr>
          <p:spPr>
            <a:xfrm rot="16200000">
              <a:off x="8511916" y="4657157"/>
              <a:ext cx="431726" cy="332845"/>
            </a:xfrm>
            <a:prstGeom prst="triangle">
              <a:avLst/>
            </a:prstGeom>
            <a:solidFill>
              <a:srgbClr val="FDF0E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rgbClr val="FDF0E8"/>
                </a:solidFill>
              </a:endParaRPr>
            </a:p>
          </p:txBody>
        </p:sp>
        <p:sp>
          <p:nvSpPr>
            <p:cNvPr id="8" name="Triângulo isósceles 7">
              <a:extLst>
                <a:ext uri="{FF2B5EF4-FFF2-40B4-BE49-F238E27FC236}">
                  <a16:creationId xmlns:a16="http://schemas.microsoft.com/office/drawing/2014/main" id="{23BA3F39-753A-418D-8EAC-3ACFE8C1E7FF}"/>
                </a:ext>
              </a:extLst>
            </p:cNvPr>
            <p:cNvSpPr/>
            <p:nvPr/>
          </p:nvSpPr>
          <p:spPr>
            <a:xfrm rot="5400000">
              <a:off x="1029057" y="4657153"/>
              <a:ext cx="431726" cy="332845"/>
            </a:xfrm>
            <a:prstGeom prst="triangle">
              <a:avLst/>
            </a:prstGeom>
            <a:solidFill>
              <a:srgbClr val="FDF0E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rgbClr val="FDF0E8"/>
                </a:solidFill>
              </a:endParaRPr>
            </a:p>
          </p:txBody>
        </p:sp>
      </p:grp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4984C2DB-89C7-4373-8EB1-69D87AA5CD53}"/>
              </a:ext>
            </a:extLst>
          </p:cNvPr>
          <p:cNvSpPr/>
          <p:nvPr/>
        </p:nvSpPr>
        <p:spPr>
          <a:xfrm>
            <a:off x="2661021" y="1449882"/>
            <a:ext cx="7814153" cy="1553571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6000"/>
            </a:schemeClr>
          </a:solidFill>
          <a:ln>
            <a:noFill/>
          </a:ln>
          <a:effectLst>
            <a:softEdge rad="254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7C016E2F-50ED-41D9-A0F7-C98B4A076CFE}"/>
              </a:ext>
            </a:extLst>
          </p:cNvPr>
          <p:cNvSpPr/>
          <p:nvPr/>
        </p:nvSpPr>
        <p:spPr>
          <a:xfrm>
            <a:off x="2616279" y="1570896"/>
            <a:ext cx="1912885" cy="2754197"/>
          </a:xfrm>
          <a:prstGeom prst="roundRect">
            <a:avLst/>
          </a:prstGeom>
          <a:solidFill>
            <a:srgbClr val="FFFF00"/>
          </a:solidFill>
          <a:ln w="28575">
            <a:solidFill>
              <a:schemeClr val="tx1"/>
            </a:solidFill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>
              <a:noFill/>
            </a:endParaRPr>
          </a:p>
        </p:txBody>
      </p:sp>
      <p:cxnSp>
        <p:nvCxnSpPr>
          <p:cNvPr id="11" name="Conector de Seta Reta 10">
            <a:extLst>
              <a:ext uri="{FF2B5EF4-FFF2-40B4-BE49-F238E27FC236}">
                <a16:creationId xmlns:a16="http://schemas.microsoft.com/office/drawing/2014/main" id="{25CE46A9-2D70-48C5-AFEF-A841450525DC}"/>
              </a:ext>
            </a:extLst>
          </p:cNvPr>
          <p:cNvCxnSpPr>
            <a:cxnSpLocks/>
          </p:cNvCxnSpPr>
          <p:nvPr/>
        </p:nvCxnSpPr>
        <p:spPr>
          <a:xfrm flipH="1">
            <a:off x="9465656" y="2763218"/>
            <a:ext cx="580" cy="389156"/>
          </a:xfrm>
          <a:prstGeom prst="straightConnector1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de Seta Reta 11">
            <a:extLst>
              <a:ext uri="{FF2B5EF4-FFF2-40B4-BE49-F238E27FC236}">
                <a16:creationId xmlns:a16="http://schemas.microsoft.com/office/drawing/2014/main" id="{503245AC-1E69-4618-9982-0D732CF44318}"/>
              </a:ext>
            </a:extLst>
          </p:cNvPr>
          <p:cNvCxnSpPr>
            <a:cxnSpLocks/>
          </p:cNvCxnSpPr>
          <p:nvPr/>
        </p:nvCxnSpPr>
        <p:spPr>
          <a:xfrm flipV="1">
            <a:off x="8367405" y="2450327"/>
            <a:ext cx="269552" cy="219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3" name="Agrupar 12">
            <a:extLst>
              <a:ext uri="{FF2B5EF4-FFF2-40B4-BE49-F238E27FC236}">
                <a16:creationId xmlns:a16="http://schemas.microsoft.com/office/drawing/2014/main" id="{5E3260E6-4787-4833-8DC4-12D98210C86A}"/>
              </a:ext>
            </a:extLst>
          </p:cNvPr>
          <p:cNvGrpSpPr/>
          <p:nvPr/>
        </p:nvGrpSpPr>
        <p:grpSpPr>
          <a:xfrm>
            <a:off x="4007579" y="4987450"/>
            <a:ext cx="1712328" cy="761060"/>
            <a:chOff x="7352676" y="3429000"/>
            <a:chExt cx="1712328" cy="761060"/>
          </a:xfrm>
        </p:grpSpPr>
        <p:sp>
          <p:nvSpPr>
            <p:cNvPr id="14" name="Retângulo: Cantos Arredondados 13">
              <a:extLst>
                <a:ext uri="{FF2B5EF4-FFF2-40B4-BE49-F238E27FC236}">
                  <a16:creationId xmlns:a16="http://schemas.microsoft.com/office/drawing/2014/main" id="{C34F6607-410C-458D-9DA1-F5B82A54DDC1}"/>
                </a:ext>
              </a:extLst>
            </p:cNvPr>
            <p:cNvSpPr/>
            <p:nvPr/>
          </p:nvSpPr>
          <p:spPr>
            <a:xfrm>
              <a:off x="7352676" y="3429000"/>
              <a:ext cx="1688687" cy="761060"/>
            </a:xfrm>
            <a:prstGeom prst="roundRect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noFill/>
              </a:endParaRPr>
            </a:p>
          </p:txBody>
        </p:sp>
        <p:sp>
          <p:nvSpPr>
            <p:cNvPr id="15" name="CaixaDeTexto 14">
              <a:extLst>
                <a:ext uri="{FF2B5EF4-FFF2-40B4-BE49-F238E27FC236}">
                  <a16:creationId xmlns:a16="http://schemas.microsoft.com/office/drawing/2014/main" id="{147CD759-372F-460E-9BC8-797E0A2370DA}"/>
                </a:ext>
              </a:extLst>
            </p:cNvPr>
            <p:cNvSpPr txBox="1"/>
            <p:nvPr/>
          </p:nvSpPr>
          <p:spPr>
            <a:xfrm>
              <a:off x="7352676" y="3517142"/>
              <a:ext cx="1712328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pt-BR" sz="1600" dirty="0">
                  <a:latin typeface="Arial" panose="020B0604020202020204" pitchFamily="34" charset="0"/>
                  <a:cs typeface="Arial" panose="020B0604020202020204" pitchFamily="34" charset="0"/>
                </a:rPr>
                <a:t>Avaliar Modelo</a:t>
              </a:r>
            </a:p>
            <a:p>
              <a:r>
                <a:rPr lang="pt-BR" sz="1600" dirty="0" err="1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model.evaluate</a:t>
              </a:r>
              <a:r>
                <a:rPr lang="pt-BR" sz="1600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()</a:t>
              </a:r>
            </a:p>
          </p:txBody>
        </p:sp>
      </p:grpSp>
      <p:grpSp>
        <p:nvGrpSpPr>
          <p:cNvPr id="16" name="Agrupar 15">
            <a:extLst>
              <a:ext uri="{FF2B5EF4-FFF2-40B4-BE49-F238E27FC236}">
                <a16:creationId xmlns:a16="http://schemas.microsoft.com/office/drawing/2014/main" id="{5A543C60-9987-43EA-879E-608DB5CB4BA4}"/>
              </a:ext>
            </a:extLst>
          </p:cNvPr>
          <p:cNvGrpSpPr/>
          <p:nvPr/>
        </p:nvGrpSpPr>
        <p:grpSpPr>
          <a:xfrm>
            <a:off x="2737219" y="3382318"/>
            <a:ext cx="1688687" cy="964367"/>
            <a:chOff x="7399329" y="3424334"/>
            <a:chExt cx="1688687" cy="964367"/>
          </a:xfrm>
        </p:grpSpPr>
        <p:sp>
          <p:nvSpPr>
            <p:cNvPr id="17" name="Retângulo: Cantos Arredondados 16">
              <a:extLst>
                <a:ext uri="{FF2B5EF4-FFF2-40B4-BE49-F238E27FC236}">
                  <a16:creationId xmlns:a16="http://schemas.microsoft.com/office/drawing/2014/main" id="{95F5B87E-C0AC-40DE-B70C-EA8E6D6AAB56}"/>
                </a:ext>
              </a:extLst>
            </p:cNvPr>
            <p:cNvSpPr/>
            <p:nvPr/>
          </p:nvSpPr>
          <p:spPr>
            <a:xfrm>
              <a:off x="7399329" y="3424335"/>
              <a:ext cx="1688687" cy="76106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accent1"/>
              </a:solidFill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>
                <a:noFill/>
              </a:endParaRPr>
            </a:p>
          </p:txBody>
        </p:sp>
        <p:sp>
          <p:nvSpPr>
            <p:cNvPr id="18" name="CaixaDeTexto 17">
              <a:extLst>
                <a:ext uri="{FF2B5EF4-FFF2-40B4-BE49-F238E27FC236}">
                  <a16:creationId xmlns:a16="http://schemas.microsoft.com/office/drawing/2014/main" id="{603571F3-BB1C-488B-968D-1F3EFF697AB5}"/>
                </a:ext>
              </a:extLst>
            </p:cNvPr>
            <p:cNvSpPr txBox="1"/>
            <p:nvPr/>
          </p:nvSpPr>
          <p:spPr>
            <a:xfrm>
              <a:off x="7673178" y="3424334"/>
              <a:ext cx="1119217" cy="9643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ts val="1700"/>
                </a:lnSpc>
              </a:pPr>
              <a:r>
                <a:rPr lang="pt-BR" sz="1600" dirty="0">
                  <a:latin typeface="Arial" panose="020B0604020202020204" pitchFamily="34" charset="0"/>
                  <a:cs typeface="Arial" panose="020B0604020202020204" pitchFamily="34" charset="0"/>
                </a:rPr>
                <a:t>Dados de </a:t>
              </a:r>
            </a:p>
            <a:p>
              <a:pPr algn="ctr">
                <a:lnSpc>
                  <a:spcPts val="1700"/>
                </a:lnSpc>
              </a:pPr>
              <a:r>
                <a:rPr lang="pt-BR" sz="1600" dirty="0">
                  <a:latin typeface="Arial" panose="020B0604020202020204" pitchFamily="34" charset="0"/>
                  <a:cs typeface="Arial" panose="020B0604020202020204" pitchFamily="34" charset="0"/>
                </a:rPr>
                <a:t>Teste</a:t>
              </a:r>
            </a:p>
            <a:p>
              <a:pPr algn="ctr">
                <a:lnSpc>
                  <a:spcPts val="1700"/>
                </a:lnSpc>
              </a:pPr>
              <a:r>
                <a:rPr lang="pt-BR" sz="1600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y</a:t>
              </a:r>
            </a:p>
            <a:p>
              <a:pPr>
                <a:lnSpc>
                  <a:spcPts val="1700"/>
                </a:lnSpc>
              </a:pPr>
              <a:endParaRPr lang="pt-BR" sz="16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7C39FB9D-4F8B-4963-82DC-ACD3B2AA2ECC}"/>
              </a:ext>
            </a:extLst>
          </p:cNvPr>
          <p:cNvGrpSpPr/>
          <p:nvPr/>
        </p:nvGrpSpPr>
        <p:grpSpPr>
          <a:xfrm>
            <a:off x="5719907" y="3324541"/>
            <a:ext cx="1714767" cy="917216"/>
            <a:chOff x="7352676" y="3429000"/>
            <a:chExt cx="1714767" cy="917216"/>
          </a:xfrm>
        </p:grpSpPr>
        <p:sp>
          <p:nvSpPr>
            <p:cNvPr id="20" name="Retângulo: Cantos Arredondados 19">
              <a:extLst>
                <a:ext uri="{FF2B5EF4-FFF2-40B4-BE49-F238E27FC236}">
                  <a16:creationId xmlns:a16="http://schemas.microsoft.com/office/drawing/2014/main" id="{AEEEEAA1-CD5E-49D1-A590-B4FCEB625375}"/>
                </a:ext>
              </a:extLst>
            </p:cNvPr>
            <p:cNvSpPr/>
            <p:nvPr/>
          </p:nvSpPr>
          <p:spPr>
            <a:xfrm>
              <a:off x="7352676" y="3429000"/>
              <a:ext cx="1688687" cy="761060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28575"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noFill/>
              </a:endParaRPr>
            </a:p>
          </p:txBody>
        </p:sp>
        <p:sp>
          <p:nvSpPr>
            <p:cNvPr id="21" name="CaixaDeTexto 20">
              <a:extLst>
                <a:ext uri="{FF2B5EF4-FFF2-40B4-BE49-F238E27FC236}">
                  <a16:creationId xmlns:a16="http://schemas.microsoft.com/office/drawing/2014/main" id="{DC046E42-EF43-4EAE-B50C-CBAFFF273F91}"/>
                </a:ext>
              </a:extLst>
            </p:cNvPr>
            <p:cNvSpPr txBox="1"/>
            <p:nvPr/>
          </p:nvSpPr>
          <p:spPr>
            <a:xfrm>
              <a:off x="7356847" y="3515219"/>
              <a:ext cx="1710596" cy="83099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pt-BR" sz="1600" dirty="0">
                  <a:latin typeface="Arial" panose="020B0604020202020204" pitchFamily="34" charset="0"/>
                  <a:cs typeface="Arial" panose="020B0604020202020204" pitchFamily="34" charset="0"/>
                </a:rPr>
                <a:t>Modelo Treinado</a:t>
              </a:r>
            </a:p>
            <a:p>
              <a:pPr algn="ctr"/>
              <a:r>
                <a:rPr lang="pt-BR" sz="1600" dirty="0" err="1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model</a:t>
              </a:r>
              <a:endParaRPr lang="pt-BR" sz="16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endParaRPr lang="pt-BR" sz="16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2" name="Agrupar 21">
            <a:extLst>
              <a:ext uri="{FF2B5EF4-FFF2-40B4-BE49-F238E27FC236}">
                <a16:creationId xmlns:a16="http://schemas.microsoft.com/office/drawing/2014/main" id="{7BD33648-8CBC-4F06-B08B-1C0FFF158366}"/>
              </a:ext>
            </a:extLst>
          </p:cNvPr>
          <p:cNvGrpSpPr/>
          <p:nvPr/>
        </p:nvGrpSpPr>
        <p:grpSpPr>
          <a:xfrm>
            <a:off x="7434674" y="4998188"/>
            <a:ext cx="1688687" cy="761060"/>
            <a:chOff x="7352676" y="3429000"/>
            <a:chExt cx="1688687" cy="761060"/>
          </a:xfrm>
        </p:grpSpPr>
        <p:sp>
          <p:nvSpPr>
            <p:cNvPr id="23" name="Retângulo: Cantos Arredondados 22">
              <a:extLst>
                <a:ext uri="{FF2B5EF4-FFF2-40B4-BE49-F238E27FC236}">
                  <a16:creationId xmlns:a16="http://schemas.microsoft.com/office/drawing/2014/main" id="{4DDDE5CE-2ADB-4129-91E4-B05A84800ABB}"/>
                </a:ext>
              </a:extLst>
            </p:cNvPr>
            <p:cNvSpPr/>
            <p:nvPr/>
          </p:nvSpPr>
          <p:spPr>
            <a:xfrm>
              <a:off x="7352676" y="3429000"/>
              <a:ext cx="1688687" cy="761060"/>
            </a:xfrm>
            <a:prstGeom prst="roundRect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noFill/>
              </a:endParaRPr>
            </a:p>
          </p:txBody>
        </p:sp>
        <p:sp>
          <p:nvSpPr>
            <p:cNvPr id="24" name="CaixaDeTexto 23">
              <a:extLst>
                <a:ext uri="{FF2B5EF4-FFF2-40B4-BE49-F238E27FC236}">
                  <a16:creationId xmlns:a16="http://schemas.microsoft.com/office/drawing/2014/main" id="{04478375-89F1-4702-A1C0-15123318394B}"/>
                </a:ext>
              </a:extLst>
            </p:cNvPr>
            <p:cNvSpPr txBox="1"/>
            <p:nvPr/>
          </p:nvSpPr>
          <p:spPr>
            <a:xfrm>
              <a:off x="7428878" y="3517142"/>
              <a:ext cx="155363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600" dirty="0">
                  <a:latin typeface="Arial" panose="020B0604020202020204" pitchFamily="34" charset="0"/>
                  <a:cs typeface="Arial" panose="020B0604020202020204" pitchFamily="34" charset="0"/>
                </a:rPr>
                <a:t>Obter previsão</a:t>
              </a:r>
            </a:p>
            <a:p>
              <a:r>
                <a:rPr lang="pt-BR" sz="1600" dirty="0" err="1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model.predict</a:t>
              </a:r>
              <a:r>
                <a:rPr lang="pt-BR" sz="1600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()</a:t>
              </a:r>
            </a:p>
          </p:txBody>
        </p:sp>
      </p:grpSp>
      <p:grpSp>
        <p:nvGrpSpPr>
          <p:cNvPr id="25" name="Agrupar 24">
            <a:extLst>
              <a:ext uri="{FF2B5EF4-FFF2-40B4-BE49-F238E27FC236}">
                <a16:creationId xmlns:a16="http://schemas.microsoft.com/office/drawing/2014/main" id="{6C5251A9-19E3-428B-B4C8-44C4022FCD1E}"/>
              </a:ext>
            </a:extLst>
          </p:cNvPr>
          <p:cNvGrpSpPr/>
          <p:nvPr/>
        </p:nvGrpSpPr>
        <p:grpSpPr>
          <a:xfrm>
            <a:off x="2726335" y="2045702"/>
            <a:ext cx="1688687" cy="933405"/>
            <a:chOff x="7352676" y="3429000"/>
            <a:chExt cx="1688687" cy="933405"/>
          </a:xfrm>
          <a:solidFill>
            <a:schemeClr val="accent4">
              <a:lumMod val="20000"/>
              <a:lumOff val="80000"/>
            </a:schemeClr>
          </a:solidFill>
        </p:grpSpPr>
        <p:sp>
          <p:nvSpPr>
            <p:cNvPr id="26" name="Retângulo: Cantos Arredondados 25">
              <a:extLst>
                <a:ext uri="{FF2B5EF4-FFF2-40B4-BE49-F238E27FC236}">
                  <a16:creationId xmlns:a16="http://schemas.microsoft.com/office/drawing/2014/main" id="{E2D3BA6C-01EF-406D-99E2-5238FE1D9437}"/>
                </a:ext>
              </a:extLst>
            </p:cNvPr>
            <p:cNvSpPr/>
            <p:nvPr/>
          </p:nvSpPr>
          <p:spPr>
            <a:xfrm>
              <a:off x="7352676" y="3429000"/>
              <a:ext cx="1688687" cy="76106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accent1"/>
              </a:solidFill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noFill/>
              </a:endParaRPr>
            </a:p>
          </p:txBody>
        </p:sp>
        <p:sp>
          <p:nvSpPr>
            <p:cNvPr id="27" name="CaixaDeTexto 26">
              <a:extLst>
                <a:ext uri="{FF2B5EF4-FFF2-40B4-BE49-F238E27FC236}">
                  <a16:creationId xmlns:a16="http://schemas.microsoft.com/office/drawing/2014/main" id="{1AD91731-EC18-4950-99CA-2952ABF60481}"/>
                </a:ext>
              </a:extLst>
            </p:cNvPr>
            <p:cNvSpPr txBox="1"/>
            <p:nvPr/>
          </p:nvSpPr>
          <p:spPr>
            <a:xfrm>
              <a:off x="7493557" y="3449335"/>
              <a:ext cx="1327992" cy="9130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600"/>
                </a:lnSpc>
              </a:pPr>
              <a:r>
                <a:rPr lang="pt-BR" sz="1600" dirty="0">
                  <a:latin typeface="Arial" panose="020B0604020202020204" pitchFamily="34" charset="0"/>
                  <a:cs typeface="Arial" panose="020B0604020202020204" pitchFamily="34" charset="0"/>
                </a:rPr>
                <a:t>Dados de </a:t>
              </a:r>
            </a:p>
            <a:p>
              <a:pPr algn="ctr">
                <a:lnSpc>
                  <a:spcPts val="1600"/>
                </a:lnSpc>
              </a:pPr>
              <a:r>
                <a:rPr lang="pt-BR" sz="1600" dirty="0" err="1">
                  <a:latin typeface="Arial" panose="020B0604020202020204" pitchFamily="34" charset="0"/>
                  <a:cs typeface="Arial" panose="020B0604020202020204" pitchFamily="34" charset="0"/>
                </a:rPr>
                <a:t>Treinamento</a:t>
              </a:r>
              <a:r>
                <a:rPr lang="pt-BR" sz="1600" dirty="0" err="1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  <a:r>
                <a:rPr lang="pt-BR" sz="1600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, y</a:t>
              </a:r>
            </a:p>
            <a:p>
              <a:pPr algn="ctr">
                <a:lnSpc>
                  <a:spcPts val="1600"/>
                </a:lnSpc>
              </a:pPr>
              <a:endParaRPr lang="pt-BR" sz="16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8" name="Agrupar 27">
            <a:extLst>
              <a:ext uri="{FF2B5EF4-FFF2-40B4-BE49-F238E27FC236}">
                <a16:creationId xmlns:a16="http://schemas.microsoft.com/office/drawing/2014/main" id="{671D9277-44B3-4157-BC80-EC83F73AB65B}"/>
              </a:ext>
            </a:extLst>
          </p:cNvPr>
          <p:cNvGrpSpPr/>
          <p:nvPr/>
        </p:nvGrpSpPr>
        <p:grpSpPr>
          <a:xfrm>
            <a:off x="4716510" y="2055281"/>
            <a:ext cx="1688687" cy="761060"/>
            <a:chOff x="7352676" y="3429000"/>
            <a:chExt cx="1688687" cy="761060"/>
          </a:xfrm>
          <a:solidFill>
            <a:srgbClr val="FFD9D9"/>
          </a:solidFill>
        </p:grpSpPr>
        <p:sp>
          <p:nvSpPr>
            <p:cNvPr id="29" name="Retângulo: Cantos Arredondados 28">
              <a:extLst>
                <a:ext uri="{FF2B5EF4-FFF2-40B4-BE49-F238E27FC236}">
                  <a16:creationId xmlns:a16="http://schemas.microsoft.com/office/drawing/2014/main" id="{E6258FEF-0439-46ED-AF3E-B0D534A198BF}"/>
                </a:ext>
              </a:extLst>
            </p:cNvPr>
            <p:cNvSpPr/>
            <p:nvPr/>
          </p:nvSpPr>
          <p:spPr>
            <a:xfrm>
              <a:off x="7352676" y="3429000"/>
              <a:ext cx="1688687" cy="761060"/>
            </a:xfrm>
            <a:prstGeom prst="roundRect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>
                <a:noFill/>
              </a:endParaRPr>
            </a:p>
          </p:txBody>
        </p:sp>
        <p:sp>
          <p:nvSpPr>
            <p:cNvPr id="30" name="CaixaDeTexto 29">
              <a:extLst>
                <a:ext uri="{FF2B5EF4-FFF2-40B4-BE49-F238E27FC236}">
                  <a16:creationId xmlns:a16="http://schemas.microsoft.com/office/drawing/2014/main" id="{827D09D5-45E7-4AF2-A37C-55B54EE0C3EB}"/>
                </a:ext>
              </a:extLst>
            </p:cNvPr>
            <p:cNvSpPr txBox="1"/>
            <p:nvPr/>
          </p:nvSpPr>
          <p:spPr>
            <a:xfrm>
              <a:off x="7472422" y="3517142"/>
              <a:ext cx="1505540" cy="584775"/>
            </a:xfrm>
            <a:prstGeom prst="rect">
              <a:avLst/>
            </a:prstGeom>
            <a:noFill/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txBody>
            <a:bodyPr wrap="none" rtlCol="0">
              <a:spAutoFit/>
            </a:bodyPr>
            <a:lstStyle/>
            <a:p>
              <a:r>
                <a:rPr lang="pt-BR" sz="1600" dirty="0">
                  <a:latin typeface="Arial" panose="020B0604020202020204" pitchFamily="34" charset="0"/>
                  <a:cs typeface="Arial" panose="020B0604020202020204" pitchFamily="34" charset="0"/>
                </a:rPr>
                <a:t>Definir Modelo</a:t>
              </a:r>
            </a:p>
            <a:p>
              <a:pPr algn="ctr"/>
              <a:r>
                <a:rPr lang="pt-BR" sz="1600" dirty="0" err="1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model</a:t>
              </a:r>
              <a:r>
                <a:rPr lang="pt-BR" sz="1600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=</a:t>
              </a:r>
            </a:p>
          </p:txBody>
        </p:sp>
      </p:grpSp>
      <p:grpSp>
        <p:nvGrpSpPr>
          <p:cNvPr id="31" name="Agrupar 30">
            <a:extLst>
              <a:ext uri="{FF2B5EF4-FFF2-40B4-BE49-F238E27FC236}">
                <a16:creationId xmlns:a16="http://schemas.microsoft.com/office/drawing/2014/main" id="{00C58016-2314-4960-8D29-5FA6705219E7}"/>
              </a:ext>
            </a:extLst>
          </p:cNvPr>
          <p:cNvGrpSpPr/>
          <p:nvPr/>
        </p:nvGrpSpPr>
        <p:grpSpPr>
          <a:xfrm>
            <a:off x="6591963" y="2057671"/>
            <a:ext cx="1871025" cy="761060"/>
            <a:chOff x="7309132" y="3429000"/>
            <a:chExt cx="1754084" cy="761060"/>
          </a:xfrm>
        </p:grpSpPr>
        <p:sp>
          <p:nvSpPr>
            <p:cNvPr id="32" name="Retângulo: Cantos Arredondados 31">
              <a:extLst>
                <a:ext uri="{FF2B5EF4-FFF2-40B4-BE49-F238E27FC236}">
                  <a16:creationId xmlns:a16="http://schemas.microsoft.com/office/drawing/2014/main" id="{F8895018-A5F4-4A4E-BC4F-55A648A2951D}"/>
                </a:ext>
              </a:extLst>
            </p:cNvPr>
            <p:cNvSpPr/>
            <p:nvPr/>
          </p:nvSpPr>
          <p:spPr>
            <a:xfrm>
              <a:off x="7352676" y="3429000"/>
              <a:ext cx="1688687" cy="761060"/>
            </a:xfrm>
            <a:prstGeom prst="roundRect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>
                <a:noFill/>
              </a:endParaRPr>
            </a:p>
          </p:txBody>
        </p:sp>
        <p:sp>
          <p:nvSpPr>
            <p:cNvPr id="33" name="CaixaDeTexto 32">
              <a:extLst>
                <a:ext uri="{FF2B5EF4-FFF2-40B4-BE49-F238E27FC236}">
                  <a16:creationId xmlns:a16="http://schemas.microsoft.com/office/drawing/2014/main" id="{02A0F898-7B4B-4032-A7DA-742D3470C0D1}"/>
                </a:ext>
              </a:extLst>
            </p:cNvPr>
            <p:cNvSpPr txBox="1"/>
            <p:nvPr/>
          </p:nvSpPr>
          <p:spPr>
            <a:xfrm>
              <a:off x="7309132" y="3517142"/>
              <a:ext cx="1754084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pt-BR" sz="1600" dirty="0">
                  <a:latin typeface="Arial" panose="020B0604020202020204" pitchFamily="34" charset="0"/>
                  <a:cs typeface="Arial" panose="020B0604020202020204" pitchFamily="34" charset="0"/>
                </a:rPr>
                <a:t>Configurar Modelo</a:t>
              </a:r>
            </a:p>
            <a:p>
              <a:pPr algn="ctr"/>
              <a:r>
                <a:rPr lang="pt-BR" sz="1600" dirty="0" err="1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model.compile</a:t>
              </a:r>
              <a:r>
                <a:rPr lang="pt-BR" sz="1600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()</a:t>
              </a:r>
            </a:p>
          </p:txBody>
        </p:sp>
      </p:grpSp>
      <p:grpSp>
        <p:nvGrpSpPr>
          <p:cNvPr id="34" name="Agrupar 33">
            <a:extLst>
              <a:ext uri="{FF2B5EF4-FFF2-40B4-BE49-F238E27FC236}">
                <a16:creationId xmlns:a16="http://schemas.microsoft.com/office/drawing/2014/main" id="{E0D3F8B2-F093-4B4F-BFBF-6011ECFAE00A}"/>
              </a:ext>
            </a:extLst>
          </p:cNvPr>
          <p:cNvGrpSpPr/>
          <p:nvPr/>
        </p:nvGrpSpPr>
        <p:grpSpPr>
          <a:xfrm>
            <a:off x="8622531" y="2058367"/>
            <a:ext cx="1688687" cy="761060"/>
            <a:chOff x="7352676" y="3429000"/>
            <a:chExt cx="1688687" cy="761060"/>
          </a:xfrm>
          <a:solidFill>
            <a:srgbClr val="FFFF00"/>
          </a:solidFill>
        </p:grpSpPr>
        <p:sp>
          <p:nvSpPr>
            <p:cNvPr id="35" name="Retângulo: Cantos Arredondados 34">
              <a:extLst>
                <a:ext uri="{FF2B5EF4-FFF2-40B4-BE49-F238E27FC236}">
                  <a16:creationId xmlns:a16="http://schemas.microsoft.com/office/drawing/2014/main" id="{6DE1D447-12C6-45B7-85F8-9C3F1334471A}"/>
                </a:ext>
              </a:extLst>
            </p:cNvPr>
            <p:cNvSpPr/>
            <p:nvPr/>
          </p:nvSpPr>
          <p:spPr>
            <a:xfrm>
              <a:off x="7352676" y="3429000"/>
              <a:ext cx="1688687" cy="761060"/>
            </a:xfrm>
            <a:prstGeom prst="roundRect">
              <a:avLst/>
            </a:prstGeom>
            <a:grpFill/>
            <a:ln w="28575"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>
                <a:noFill/>
              </a:endParaRPr>
            </a:p>
          </p:txBody>
        </p:sp>
        <p:sp>
          <p:nvSpPr>
            <p:cNvPr id="36" name="CaixaDeTexto 35">
              <a:extLst>
                <a:ext uri="{FF2B5EF4-FFF2-40B4-BE49-F238E27FC236}">
                  <a16:creationId xmlns:a16="http://schemas.microsoft.com/office/drawing/2014/main" id="{A0578F8F-0667-4BEE-B47D-DCF3FC40C052}"/>
                </a:ext>
              </a:extLst>
            </p:cNvPr>
            <p:cNvSpPr txBox="1"/>
            <p:nvPr/>
          </p:nvSpPr>
          <p:spPr>
            <a:xfrm>
              <a:off x="7417992" y="3517142"/>
              <a:ext cx="1555619" cy="584775"/>
            </a:xfrm>
            <a:prstGeom prst="rect">
              <a:avLst/>
            </a:prstGeom>
            <a:grp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pt-BR" sz="1600" dirty="0">
                  <a:latin typeface="Arial" panose="020B0604020202020204" pitchFamily="34" charset="0"/>
                  <a:cs typeface="Arial" panose="020B0604020202020204" pitchFamily="34" charset="0"/>
                </a:rPr>
                <a:t>Treinar Modelo</a:t>
              </a:r>
            </a:p>
            <a:p>
              <a:pPr algn="ctr"/>
              <a:r>
                <a:rPr lang="pt-BR" sz="1600" dirty="0" err="1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model.fit</a:t>
              </a:r>
              <a:r>
                <a:rPr lang="pt-BR" sz="1600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()</a:t>
              </a:r>
            </a:p>
          </p:txBody>
        </p:sp>
      </p:grpSp>
      <p:cxnSp>
        <p:nvCxnSpPr>
          <p:cNvPr id="37" name="Conector de Seta Reta 36">
            <a:extLst>
              <a:ext uri="{FF2B5EF4-FFF2-40B4-BE49-F238E27FC236}">
                <a16:creationId xmlns:a16="http://schemas.microsoft.com/office/drawing/2014/main" id="{D5A9A008-A4DD-4FA9-95FF-4923B1602F8C}"/>
              </a:ext>
            </a:extLst>
          </p:cNvPr>
          <p:cNvCxnSpPr>
            <a:cxnSpLocks/>
          </p:cNvCxnSpPr>
          <p:nvPr/>
        </p:nvCxnSpPr>
        <p:spPr>
          <a:xfrm flipV="1">
            <a:off x="4425906" y="3759677"/>
            <a:ext cx="1260709" cy="1405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Conector de Seta Reta 37">
            <a:extLst>
              <a:ext uri="{FF2B5EF4-FFF2-40B4-BE49-F238E27FC236}">
                <a16:creationId xmlns:a16="http://schemas.microsoft.com/office/drawing/2014/main" id="{FEDF7E6E-37A1-48CA-B537-A29C2A5A0357}"/>
              </a:ext>
            </a:extLst>
          </p:cNvPr>
          <p:cNvCxnSpPr>
            <a:cxnSpLocks/>
          </p:cNvCxnSpPr>
          <p:nvPr/>
        </p:nvCxnSpPr>
        <p:spPr>
          <a:xfrm flipV="1">
            <a:off x="4430990" y="2450327"/>
            <a:ext cx="269552" cy="219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Conector de Seta Reta 38">
            <a:extLst>
              <a:ext uri="{FF2B5EF4-FFF2-40B4-BE49-F238E27FC236}">
                <a16:creationId xmlns:a16="http://schemas.microsoft.com/office/drawing/2014/main" id="{74990A14-2FE5-40BE-80A7-0F01FA34BF92}"/>
              </a:ext>
            </a:extLst>
          </p:cNvPr>
          <p:cNvCxnSpPr>
            <a:cxnSpLocks/>
          </p:cNvCxnSpPr>
          <p:nvPr/>
        </p:nvCxnSpPr>
        <p:spPr>
          <a:xfrm flipV="1">
            <a:off x="6389433" y="2450327"/>
            <a:ext cx="269552" cy="219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Conector de Seta Reta 39">
            <a:extLst>
              <a:ext uri="{FF2B5EF4-FFF2-40B4-BE49-F238E27FC236}">
                <a16:creationId xmlns:a16="http://schemas.microsoft.com/office/drawing/2014/main" id="{DDE06355-3058-4AC4-9ED6-C18D320B0664}"/>
              </a:ext>
            </a:extLst>
          </p:cNvPr>
          <p:cNvCxnSpPr>
            <a:cxnSpLocks/>
            <a:stCxn id="14" idx="2"/>
          </p:cNvCxnSpPr>
          <p:nvPr/>
        </p:nvCxnSpPr>
        <p:spPr>
          <a:xfrm flipH="1">
            <a:off x="4851922" y="5748510"/>
            <a:ext cx="1" cy="33104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8D5957C3-07F6-44D6-A356-E65F7B7AB3C6}"/>
              </a:ext>
            </a:extLst>
          </p:cNvPr>
          <p:cNvSpPr txBox="1"/>
          <p:nvPr/>
        </p:nvSpPr>
        <p:spPr>
          <a:xfrm>
            <a:off x="4370829" y="5958750"/>
            <a:ext cx="9621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 err="1">
                <a:solidFill>
                  <a:srgbClr val="0070C0"/>
                </a:solidFill>
              </a:rPr>
              <a:t>loss</a:t>
            </a:r>
            <a:endParaRPr lang="pt-BR" dirty="0">
              <a:solidFill>
                <a:srgbClr val="0070C0"/>
              </a:solidFill>
            </a:endParaRPr>
          </a:p>
          <a:p>
            <a:pPr algn="ctr"/>
            <a:r>
              <a:rPr lang="pt-BR" dirty="0"/>
              <a:t>(perdas)</a:t>
            </a:r>
          </a:p>
        </p:txBody>
      </p:sp>
      <p:cxnSp>
        <p:nvCxnSpPr>
          <p:cNvPr id="42" name="Conector de Seta Reta 41">
            <a:extLst>
              <a:ext uri="{FF2B5EF4-FFF2-40B4-BE49-F238E27FC236}">
                <a16:creationId xmlns:a16="http://schemas.microsoft.com/office/drawing/2014/main" id="{9E691C6F-9F87-4AF5-8A60-66FC933038BB}"/>
              </a:ext>
            </a:extLst>
          </p:cNvPr>
          <p:cNvCxnSpPr>
            <a:cxnSpLocks/>
          </p:cNvCxnSpPr>
          <p:nvPr/>
        </p:nvCxnSpPr>
        <p:spPr>
          <a:xfrm flipH="1">
            <a:off x="8279017" y="5748510"/>
            <a:ext cx="1" cy="33104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CaixaDeTexto 42">
            <a:extLst>
              <a:ext uri="{FF2B5EF4-FFF2-40B4-BE49-F238E27FC236}">
                <a16:creationId xmlns:a16="http://schemas.microsoft.com/office/drawing/2014/main" id="{C4D63B75-EF96-4EBD-8176-052A41BC5803}"/>
              </a:ext>
            </a:extLst>
          </p:cNvPr>
          <p:cNvSpPr txBox="1"/>
          <p:nvPr/>
        </p:nvSpPr>
        <p:spPr>
          <a:xfrm>
            <a:off x="7672601" y="5958750"/>
            <a:ext cx="12128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 err="1">
                <a:solidFill>
                  <a:srgbClr val="0070C0"/>
                </a:solidFill>
              </a:rPr>
              <a:t>predict</a:t>
            </a:r>
            <a:endParaRPr lang="pt-BR" dirty="0">
              <a:solidFill>
                <a:srgbClr val="0070C0"/>
              </a:solidFill>
            </a:endParaRPr>
          </a:p>
          <a:p>
            <a:pPr algn="ctr"/>
            <a:r>
              <a:rPr lang="pt-BR" dirty="0"/>
              <a:t>(previsões)</a:t>
            </a:r>
          </a:p>
        </p:txBody>
      </p:sp>
      <p:cxnSp>
        <p:nvCxnSpPr>
          <p:cNvPr id="44" name="Conector reto 43">
            <a:extLst>
              <a:ext uri="{FF2B5EF4-FFF2-40B4-BE49-F238E27FC236}">
                <a16:creationId xmlns:a16="http://schemas.microsoft.com/office/drawing/2014/main" id="{686F1091-3B05-4D69-94A8-A89D31AA3319}"/>
              </a:ext>
            </a:extLst>
          </p:cNvPr>
          <p:cNvCxnSpPr>
            <a:cxnSpLocks/>
          </p:cNvCxnSpPr>
          <p:nvPr/>
        </p:nvCxnSpPr>
        <p:spPr>
          <a:xfrm>
            <a:off x="6508969" y="3120059"/>
            <a:ext cx="2956687" cy="1086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ector de Seta Reta 44">
            <a:extLst>
              <a:ext uri="{FF2B5EF4-FFF2-40B4-BE49-F238E27FC236}">
                <a16:creationId xmlns:a16="http://schemas.microsoft.com/office/drawing/2014/main" id="{A86866CF-D085-4526-8134-8AC523668221}"/>
              </a:ext>
            </a:extLst>
          </p:cNvPr>
          <p:cNvCxnSpPr>
            <a:cxnSpLocks/>
          </p:cNvCxnSpPr>
          <p:nvPr/>
        </p:nvCxnSpPr>
        <p:spPr>
          <a:xfrm>
            <a:off x="4863743" y="4654605"/>
            <a:ext cx="0" cy="35956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Conector reto 45">
            <a:extLst>
              <a:ext uri="{FF2B5EF4-FFF2-40B4-BE49-F238E27FC236}">
                <a16:creationId xmlns:a16="http://schemas.microsoft.com/office/drawing/2014/main" id="{8F6ED0AC-473F-475E-A856-199C12021488}"/>
              </a:ext>
            </a:extLst>
          </p:cNvPr>
          <p:cNvCxnSpPr>
            <a:cxnSpLocks/>
          </p:cNvCxnSpPr>
          <p:nvPr/>
        </p:nvCxnSpPr>
        <p:spPr>
          <a:xfrm>
            <a:off x="4863743" y="4654605"/>
            <a:ext cx="341527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ector de Seta Reta 46">
            <a:extLst>
              <a:ext uri="{FF2B5EF4-FFF2-40B4-BE49-F238E27FC236}">
                <a16:creationId xmlns:a16="http://schemas.microsoft.com/office/drawing/2014/main" id="{C9FC886A-79C4-481C-885B-C3A4A8D4AD22}"/>
              </a:ext>
            </a:extLst>
          </p:cNvPr>
          <p:cNvCxnSpPr>
            <a:cxnSpLocks/>
          </p:cNvCxnSpPr>
          <p:nvPr/>
        </p:nvCxnSpPr>
        <p:spPr>
          <a:xfrm>
            <a:off x="8279017" y="4654605"/>
            <a:ext cx="0" cy="35956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Conector de Seta Reta 47">
            <a:extLst>
              <a:ext uri="{FF2B5EF4-FFF2-40B4-BE49-F238E27FC236}">
                <a16:creationId xmlns:a16="http://schemas.microsoft.com/office/drawing/2014/main" id="{19867BF5-CED5-46DA-A9D3-D96F8BC2989F}"/>
              </a:ext>
            </a:extLst>
          </p:cNvPr>
          <p:cNvCxnSpPr>
            <a:cxnSpLocks/>
          </p:cNvCxnSpPr>
          <p:nvPr/>
        </p:nvCxnSpPr>
        <p:spPr>
          <a:xfrm>
            <a:off x="6524209" y="4085601"/>
            <a:ext cx="12705" cy="569004"/>
          </a:xfrm>
          <a:prstGeom prst="straightConnector1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ítulo 1">
            <a:extLst>
              <a:ext uri="{FF2B5EF4-FFF2-40B4-BE49-F238E27FC236}">
                <a16:creationId xmlns:a16="http://schemas.microsoft.com/office/drawing/2014/main" id="{722E2786-F828-4663-9E9F-629C32C901D9}"/>
              </a:ext>
            </a:extLst>
          </p:cNvPr>
          <p:cNvSpPr txBox="1">
            <a:spLocks/>
          </p:cNvSpPr>
          <p:nvPr/>
        </p:nvSpPr>
        <p:spPr>
          <a:xfrm>
            <a:off x="6424294" y="1325562"/>
            <a:ext cx="4211050" cy="8039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36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Fase de Treinamento</a:t>
            </a:r>
          </a:p>
        </p:txBody>
      </p:sp>
      <p:sp>
        <p:nvSpPr>
          <p:cNvPr id="50" name="Título 1">
            <a:extLst>
              <a:ext uri="{FF2B5EF4-FFF2-40B4-BE49-F238E27FC236}">
                <a16:creationId xmlns:a16="http://schemas.microsoft.com/office/drawing/2014/main" id="{F04CE6F1-99FD-4539-9A71-04F3F0C36F1F}"/>
              </a:ext>
            </a:extLst>
          </p:cNvPr>
          <p:cNvSpPr txBox="1">
            <a:spLocks/>
          </p:cNvSpPr>
          <p:nvPr/>
        </p:nvSpPr>
        <p:spPr>
          <a:xfrm>
            <a:off x="7555990" y="3239129"/>
            <a:ext cx="2932803" cy="58476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36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Fase de Testes</a:t>
            </a:r>
          </a:p>
        </p:txBody>
      </p: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A2A3E30A-63DF-4AFD-9489-50A834F48346}"/>
              </a:ext>
            </a:extLst>
          </p:cNvPr>
          <p:cNvSpPr txBox="1"/>
          <p:nvPr/>
        </p:nvSpPr>
        <p:spPr>
          <a:xfrm>
            <a:off x="2868868" y="1619005"/>
            <a:ext cx="1425390" cy="338554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>
            <a:bevelT w="165100" prst="coolSlant"/>
          </a:sp3d>
        </p:spPr>
        <p:txBody>
          <a:bodyPr wrap="none" rtlCol="0">
            <a:spAutoFit/>
          </a:bodyPr>
          <a:lstStyle/>
          <a:p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Definir Dados</a:t>
            </a:r>
          </a:p>
        </p:txBody>
      </p:sp>
      <p:cxnSp>
        <p:nvCxnSpPr>
          <p:cNvPr id="52" name="Conector de Seta Reta 51">
            <a:extLst>
              <a:ext uri="{FF2B5EF4-FFF2-40B4-BE49-F238E27FC236}">
                <a16:creationId xmlns:a16="http://schemas.microsoft.com/office/drawing/2014/main" id="{93388ED9-41AB-463D-B95C-0CBEA8AFD9D8}"/>
              </a:ext>
            </a:extLst>
          </p:cNvPr>
          <p:cNvCxnSpPr>
            <a:cxnSpLocks/>
          </p:cNvCxnSpPr>
          <p:nvPr/>
        </p:nvCxnSpPr>
        <p:spPr>
          <a:xfrm>
            <a:off x="6524209" y="3120059"/>
            <a:ext cx="0" cy="17185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20791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5133E5-FBCE-4871-B9BC-D7B689020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Modelo de 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913164F-5BB8-48B2-BC1D-81A71C8523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6856" y="1088230"/>
            <a:ext cx="9797143" cy="5274469"/>
          </a:xfrm>
        </p:spPr>
        <p:txBody>
          <a:bodyPr>
            <a:normAutofit fontScale="47500" lnSpcReduction="20000"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pt-BR" sz="5100" dirty="0">
                <a:latin typeface="Arial" panose="020B0604020202020204" pitchFamily="34" charset="0"/>
                <a:cs typeface="Arial" panose="020B0604020202020204" pitchFamily="34" charset="0"/>
              </a:rPr>
              <a:t>Camadas podem ser pensadas como os blocos de construção de uma rede neural. 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pt-BR" sz="5100" dirty="0">
                <a:latin typeface="Arial" panose="020B0604020202020204" pitchFamily="34" charset="0"/>
                <a:cs typeface="Arial" panose="020B0604020202020204" pitchFamily="34" charset="0"/>
              </a:rPr>
              <a:t>Eles processam os dados de entrada e produzem diferentes saídas, dependendo do tipo de camada, que são então usados ​​pelas camadas que estão conectadas a eles. </a:t>
            </a:r>
            <a:br>
              <a:rPr lang="pt-BR" sz="51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5100" dirty="0">
                <a:latin typeface="Arial" panose="020B0604020202020204" pitchFamily="34" charset="0"/>
                <a:cs typeface="Arial" panose="020B0604020202020204" pitchFamily="34" charset="0"/>
              </a:rPr>
              <a:t>O </a:t>
            </a:r>
            <a:r>
              <a:rPr lang="pt-BR" sz="5100" dirty="0" err="1">
                <a:latin typeface="Arial" panose="020B0604020202020204" pitchFamily="34" charset="0"/>
                <a:cs typeface="Arial" panose="020B0604020202020204" pitchFamily="34" charset="0"/>
              </a:rPr>
              <a:t>Keras</a:t>
            </a:r>
            <a:r>
              <a:rPr lang="pt-BR" sz="5100" dirty="0">
                <a:latin typeface="Arial" panose="020B0604020202020204" pitchFamily="34" charset="0"/>
                <a:cs typeface="Arial" panose="020B0604020202020204" pitchFamily="34" charset="0"/>
              </a:rPr>
              <a:t> fornece um número de camadas principais que incluem</a:t>
            </a:r>
          </a:p>
          <a:p>
            <a:pPr marL="266700" lvl="0" indent="-266700">
              <a:lnSpc>
                <a:spcPct val="120000"/>
              </a:lnSpc>
              <a:spcBef>
                <a:spcPts val="0"/>
              </a:spcBef>
            </a:pPr>
            <a:r>
              <a:rPr lang="pt-BR" sz="5100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Dense</a:t>
            </a:r>
            <a:r>
              <a:rPr lang="pt-BR" sz="51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5100" dirty="0">
                <a:latin typeface="Arial" panose="020B0604020202020204" pitchFamily="34" charset="0"/>
                <a:cs typeface="Arial" panose="020B0604020202020204" pitchFamily="34" charset="0"/>
              </a:rPr>
              <a:t>- Camadas densas, também chamadas de camada totalmente conectada, uma vez que cada nó na entrada é conectado a cada nó na saída;</a:t>
            </a:r>
          </a:p>
          <a:p>
            <a:pPr marL="266700" lvl="0" indent="-266700">
              <a:lnSpc>
                <a:spcPct val="120000"/>
              </a:lnSpc>
              <a:spcBef>
                <a:spcPts val="0"/>
              </a:spcBef>
            </a:pPr>
            <a:r>
              <a:rPr lang="pt-BR" sz="5100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Dropout</a:t>
            </a:r>
            <a:r>
              <a:rPr lang="pt-BR" sz="5100" dirty="0">
                <a:latin typeface="Arial" panose="020B0604020202020204" pitchFamily="34" charset="0"/>
                <a:cs typeface="Arial" panose="020B0604020202020204" pitchFamily="34" charset="0"/>
              </a:rPr>
              <a:t> - Camada de eliminação - usada para regularização durante o treinamento;</a:t>
            </a:r>
          </a:p>
          <a:p>
            <a:pPr marL="266700" indent="-266700">
              <a:lnSpc>
                <a:spcPct val="120000"/>
              </a:lnSpc>
              <a:spcBef>
                <a:spcPts val="0"/>
              </a:spcBef>
            </a:pPr>
            <a:r>
              <a:rPr lang="pt-BR" sz="5100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Flatten</a:t>
            </a:r>
            <a:r>
              <a:rPr lang="pt-BR" sz="51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pt-BR" sz="5100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Reshape</a:t>
            </a:r>
            <a:r>
              <a:rPr lang="pt-BR" sz="51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pt-BR" sz="5100" dirty="0" err="1">
                <a:latin typeface="Arial" panose="020B0604020202020204" pitchFamily="34" charset="0"/>
                <a:cs typeface="Arial" panose="020B0604020202020204" pitchFamily="34" charset="0"/>
              </a:rPr>
              <a:t>etc</a:t>
            </a:r>
            <a:endParaRPr lang="pt-BR" altLang="pt-BR" sz="5100" dirty="0">
              <a:solidFill>
                <a:srgbClr val="333333"/>
              </a:solidFill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168768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A32D76-F23E-432E-AB0F-B0AB00CF29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</a:t>
            </a:r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unção de </a:t>
            </a:r>
            <a:r>
              <a:rPr lang="pt-BR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</a:t>
            </a:r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tivação</a:t>
            </a:r>
          </a:p>
        </p:txBody>
      </p:sp>
      <p:pic>
        <p:nvPicPr>
          <p:cNvPr id="12" name="Imagem 11" descr="Uma imagem contendo texto&#10;&#10;Descrição gerada automaticamente">
            <a:extLst>
              <a:ext uri="{FF2B5EF4-FFF2-40B4-BE49-F238E27FC236}">
                <a16:creationId xmlns:a16="http://schemas.microsoft.com/office/drawing/2014/main" id="{FFB2C995-151A-4A33-85AB-0840FEE339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7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7490" y="1476388"/>
            <a:ext cx="3668212" cy="4773253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17B2CC1C-770D-45A8-8610-7B900F3908F0}"/>
              </a:ext>
            </a:extLst>
          </p:cNvPr>
          <p:cNvSpPr txBox="1"/>
          <p:nvPr/>
        </p:nvSpPr>
        <p:spPr>
          <a:xfrm>
            <a:off x="10489381" y="1347476"/>
            <a:ext cx="1455174" cy="480131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pt-BR" b="1" dirty="0"/>
              <a:t>Opções</a:t>
            </a:r>
            <a:r>
              <a:rPr lang="pt-BR" dirty="0"/>
              <a:t>:</a:t>
            </a:r>
          </a:p>
          <a:p>
            <a:r>
              <a:rPr lang="pt-BR" dirty="0"/>
              <a:t>linear</a:t>
            </a:r>
          </a:p>
          <a:p>
            <a:r>
              <a:rPr lang="pt-BR" dirty="0" err="1"/>
              <a:t>elu</a:t>
            </a:r>
            <a:endParaRPr lang="pt-BR" dirty="0"/>
          </a:p>
          <a:p>
            <a:r>
              <a:rPr lang="pt-BR" dirty="0" err="1"/>
              <a:t>selu</a:t>
            </a:r>
            <a:endParaRPr lang="pt-BR" dirty="0"/>
          </a:p>
          <a:p>
            <a:r>
              <a:rPr lang="pt-BR" dirty="0" err="1"/>
              <a:t>reLU</a:t>
            </a:r>
            <a:endParaRPr lang="pt-BR" dirty="0"/>
          </a:p>
          <a:p>
            <a:r>
              <a:rPr lang="pt-BR" dirty="0" err="1"/>
              <a:t>softmax</a:t>
            </a:r>
            <a:endParaRPr lang="pt-BR" dirty="0"/>
          </a:p>
          <a:p>
            <a:r>
              <a:rPr lang="pt-BR" dirty="0" err="1"/>
              <a:t>softsign</a:t>
            </a:r>
            <a:endParaRPr lang="pt-BR" dirty="0"/>
          </a:p>
          <a:p>
            <a:r>
              <a:rPr lang="pt-BR" dirty="0" err="1"/>
              <a:t>softplus</a:t>
            </a:r>
            <a:endParaRPr lang="pt-BR" dirty="0"/>
          </a:p>
          <a:p>
            <a:r>
              <a:rPr lang="pt-BR" dirty="0" err="1"/>
              <a:t>tanh</a:t>
            </a:r>
            <a:endParaRPr lang="pt-BR" dirty="0"/>
          </a:p>
          <a:p>
            <a:r>
              <a:rPr lang="pt-BR" dirty="0" err="1"/>
              <a:t>sigmoid</a:t>
            </a:r>
            <a:endParaRPr lang="pt-BR" dirty="0"/>
          </a:p>
          <a:p>
            <a:r>
              <a:rPr lang="pt-BR" dirty="0" err="1"/>
              <a:t>hard_sigmoid</a:t>
            </a:r>
            <a:endParaRPr lang="pt-BR" dirty="0"/>
          </a:p>
          <a:p>
            <a:r>
              <a:rPr lang="pt-BR" dirty="0" err="1"/>
              <a:t>exponential</a:t>
            </a:r>
            <a:endParaRPr lang="pt-BR" dirty="0"/>
          </a:p>
          <a:p>
            <a:r>
              <a:rPr lang="pt-BR" dirty="0" err="1"/>
              <a:t>LeakyReLU</a:t>
            </a:r>
            <a:endParaRPr lang="pt-BR" dirty="0"/>
          </a:p>
          <a:p>
            <a:r>
              <a:rPr lang="pt-BR" dirty="0" err="1"/>
              <a:t>PReLU</a:t>
            </a:r>
            <a:endParaRPr lang="pt-BR" dirty="0"/>
          </a:p>
          <a:p>
            <a:r>
              <a:rPr lang="pt-BR" dirty="0"/>
              <a:t>ELU</a:t>
            </a:r>
          </a:p>
          <a:p>
            <a:pPr>
              <a:spcAft>
                <a:spcPts val="1200"/>
              </a:spcAft>
            </a:pPr>
            <a:r>
              <a:rPr lang="pt-BR" dirty="0" err="1"/>
              <a:t>ThresholdedReLU</a:t>
            </a:r>
            <a:endParaRPr lang="pt-BR" dirty="0"/>
          </a:p>
        </p:txBody>
      </p:sp>
      <p:graphicFrame>
        <p:nvGraphicFramePr>
          <p:cNvPr id="33" name="Tabela 32">
            <a:extLst>
              <a:ext uri="{FF2B5EF4-FFF2-40B4-BE49-F238E27FC236}">
                <a16:creationId xmlns:a16="http://schemas.microsoft.com/office/drawing/2014/main" id="{95B2FAD4-300B-495D-A33B-18A4BE38C2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0052646"/>
              </p:ext>
            </p:extLst>
          </p:nvPr>
        </p:nvGraphicFramePr>
        <p:xfrm>
          <a:off x="1833387" y="1474794"/>
          <a:ext cx="4095465" cy="27813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78406">
                  <a:extLst>
                    <a:ext uri="{9D8B030D-6E8A-4147-A177-3AD203B41FA5}">
                      <a16:colId xmlns:a16="http://schemas.microsoft.com/office/drawing/2014/main" val="405652100"/>
                    </a:ext>
                  </a:extLst>
                </a:gridCol>
                <a:gridCol w="1002891">
                  <a:extLst>
                    <a:ext uri="{9D8B030D-6E8A-4147-A177-3AD203B41FA5}">
                      <a16:colId xmlns:a16="http://schemas.microsoft.com/office/drawing/2014/main" val="3311847045"/>
                    </a:ext>
                  </a:extLst>
                </a:gridCol>
                <a:gridCol w="1514168">
                  <a:extLst>
                    <a:ext uri="{9D8B030D-6E8A-4147-A177-3AD203B41FA5}">
                      <a16:colId xmlns:a16="http://schemas.microsoft.com/office/drawing/2014/main" val="178009482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ts val="1900"/>
                        </a:lnSpc>
                      </a:pPr>
                      <a:r>
                        <a:rPr lang="pt-BR" dirty="0"/>
                        <a:t>PROBLEMA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900"/>
                        </a:lnSpc>
                      </a:pPr>
                      <a:r>
                        <a:rPr lang="pt-BR" dirty="0"/>
                        <a:t>Camada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ts val="19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/>
                        <a:t>Função de Ativação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45447671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/>
                        <a:t>Regressão Linear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</a:pPr>
                      <a:r>
                        <a:rPr lang="pt-BR" dirty="0"/>
                        <a:t>última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</a:pPr>
                      <a:r>
                        <a:rPr lang="pt-BR" dirty="0"/>
                        <a:t>Linear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2094737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/>
                        <a:t>Classificação Binária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/>
                        <a:t>última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/>
                        <a:t>Sigmoide, </a:t>
                      </a:r>
                      <a:r>
                        <a:rPr lang="pt-BR" dirty="0" err="1"/>
                        <a:t>TanH</a:t>
                      </a:r>
                      <a:endParaRPr lang="pt-BR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5730889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/>
                        <a:t>Classificação </a:t>
                      </a:r>
                      <a:r>
                        <a:rPr lang="pt-BR" dirty="0" err="1"/>
                        <a:t>Multiclasses</a:t>
                      </a:r>
                      <a:endParaRPr lang="pt-BR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/>
                        <a:t>última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1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 err="1"/>
                        <a:t>Softmax</a:t>
                      </a:r>
                      <a:endParaRPr lang="pt-BR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0078317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>
                        <a:lnSpc>
                          <a:spcPts val="1800"/>
                        </a:lnSpc>
                      </a:pPr>
                      <a:r>
                        <a:rPr lang="pt-BR" dirty="0"/>
                        <a:t>Qualquer caso (1ª opção)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</a:pPr>
                      <a:r>
                        <a:rPr lang="pt-BR" dirty="0"/>
                        <a:t>oculta somente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00"/>
                        </a:lnSpc>
                      </a:pPr>
                      <a:r>
                        <a:rPr lang="pt-BR" dirty="0" err="1"/>
                        <a:t>ReLU</a:t>
                      </a:r>
                      <a:endParaRPr lang="pt-BR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84561703"/>
                  </a:ext>
                </a:extLst>
              </a:tr>
            </a:tbl>
          </a:graphicData>
        </a:graphic>
      </p:graphicFrame>
      <p:sp>
        <p:nvSpPr>
          <p:cNvPr id="34" name="Espaço Reservado para Conteúdo 2">
            <a:extLst>
              <a:ext uri="{FF2B5EF4-FFF2-40B4-BE49-F238E27FC236}">
                <a16:creationId xmlns:a16="http://schemas.microsoft.com/office/drawing/2014/main" id="{E4896B51-3991-4826-BE61-5EA9C31E0428}"/>
              </a:ext>
            </a:extLst>
          </p:cNvPr>
          <p:cNvSpPr txBox="1">
            <a:spLocks/>
          </p:cNvSpPr>
          <p:nvPr/>
        </p:nvSpPr>
        <p:spPr>
          <a:xfrm>
            <a:off x="1702619" y="4500135"/>
            <a:ext cx="5002982" cy="22002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pt-BR" sz="2000" dirty="0"/>
              <a:t>Ocorrência de Gradiente de fuga: evitar Sigmoide e </a:t>
            </a:r>
            <a:r>
              <a:rPr lang="pt-BR" sz="2000" dirty="0" err="1"/>
              <a:t>Tanh</a:t>
            </a:r>
            <a:r>
              <a:rPr lang="pt-BR" sz="2000" dirty="0"/>
              <a:t>.</a:t>
            </a:r>
          </a:p>
          <a:p>
            <a:pPr>
              <a:spcBef>
                <a:spcPts val="0"/>
              </a:spcBef>
            </a:pPr>
            <a:r>
              <a:rPr lang="pt-BR" sz="2000" dirty="0"/>
              <a:t>Ocorrência de neurônios deficientes: usar </a:t>
            </a:r>
            <a:r>
              <a:rPr lang="pt-BR" sz="2000" dirty="0" err="1"/>
              <a:t>Leaky</a:t>
            </a:r>
            <a:r>
              <a:rPr lang="pt-BR" sz="2000" dirty="0"/>
              <a:t> </a:t>
            </a:r>
            <a:r>
              <a:rPr lang="pt-BR" sz="2000" dirty="0" err="1"/>
              <a:t>ReLU</a:t>
            </a:r>
            <a:r>
              <a:rPr lang="pt-BR" sz="2000" dirty="0"/>
              <a:t>.</a:t>
            </a:r>
          </a:p>
          <a:p>
            <a:pPr>
              <a:spcBef>
                <a:spcPts val="0"/>
              </a:spcBef>
            </a:pPr>
            <a:r>
              <a:rPr lang="pt-BR" sz="2000" dirty="0"/>
              <a:t>Alguns autores sugerem a sequência de experimento:</a:t>
            </a:r>
            <a:br>
              <a:rPr lang="pt-BR" sz="2000" dirty="0"/>
            </a:br>
            <a:r>
              <a:rPr lang="pt-BR" sz="2000" dirty="0">
                <a:solidFill>
                  <a:srgbClr val="0070C0"/>
                </a:solidFill>
              </a:rPr>
              <a:t>ELU </a:t>
            </a:r>
            <a:r>
              <a:rPr lang="pt-BR" sz="2000" dirty="0">
                <a:solidFill>
                  <a:srgbClr val="0070C0"/>
                </a:solidFill>
                <a:cs typeface="Arial" panose="020B0604020202020204" pitchFamily="34" charset="0"/>
              </a:rPr>
              <a:t>→ </a:t>
            </a:r>
            <a:r>
              <a:rPr lang="pt-BR" sz="2000" i="1" dirty="0" err="1">
                <a:solidFill>
                  <a:srgbClr val="0070C0"/>
                </a:solidFill>
              </a:rPr>
              <a:t>Leaky</a:t>
            </a:r>
            <a:r>
              <a:rPr lang="pt-BR" sz="2000" dirty="0">
                <a:solidFill>
                  <a:srgbClr val="0070C0"/>
                </a:solidFill>
              </a:rPr>
              <a:t> </a:t>
            </a:r>
            <a:r>
              <a:rPr lang="pt-BR" sz="2000" dirty="0" err="1">
                <a:solidFill>
                  <a:srgbClr val="0070C0"/>
                </a:solidFill>
              </a:rPr>
              <a:t>ReLU</a:t>
            </a:r>
            <a:r>
              <a:rPr lang="pt-BR" sz="2000" dirty="0">
                <a:solidFill>
                  <a:srgbClr val="0070C0"/>
                </a:solidFill>
              </a:rPr>
              <a:t> </a:t>
            </a:r>
            <a:r>
              <a:rPr lang="pt-BR" sz="2000" dirty="0">
                <a:solidFill>
                  <a:srgbClr val="0070C0"/>
                </a:solidFill>
                <a:cs typeface="Arial" panose="020B0604020202020204" pitchFamily="34" charset="0"/>
              </a:rPr>
              <a:t>→ </a:t>
            </a:r>
            <a:r>
              <a:rPr lang="pt-BR" sz="2000" dirty="0" err="1">
                <a:solidFill>
                  <a:srgbClr val="0070C0"/>
                </a:solidFill>
              </a:rPr>
              <a:t>ReLU</a:t>
            </a:r>
            <a:r>
              <a:rPr lang="pt-BR" sz="2000" dirty="0">
                <a:solidFill>
                  <a:srgbClr val="0070C0"/>
                </a:solidFill>
              </a:rPr>
              <a:t> </a:t>
            </a:r>
            <a:r>
              <a:rPr lang="pt-BR" sz="2000" dirty="0">
                <a:solidFill>
                  <a:srgbClr val="0070C0"/>
                </a:solidFill>
                <a:cs typeface="Arial" panose="020B0604020202020204" pitchFamily="34" charset="0"/>
              </a:rPr>
              <a:t>→</a:t>
            </a:r>
            <a:r>
              <a:rPr lang="pt-BR" sz="2000" dirty="0">
                <a:solidFill>
                  <a:srgbClr val="0070C0"/>
                </a:solidFill>
              </a:rPr>
              <a:t> </a:t>
            </a:r>
            <a:r>
              <a:rPr lang="pt-BR" sz="2000" dirty="0" err="1">
                <a:solidFill>
                  <a:srgbClr val="0070C0"/>
                </a:solidFill>
              </a:rPr>
              <a:t>Tanh</a:t>
            </a:r>
            <a:r>
              <a:rPr lang="pt-BR" sz="2000" dirty="0">
                <a:solidFill>
                  <a:srgbClr val="0070C0"/>
                </a:solidFill>
              </a:rPr>
              <a:t> </a:t>
            </a:r>
            <a:r>
              <a:rPr lang="pt-BR" sz="2000" dirty="0">
                <a:solidFill>
                  <a:srgbClr val="0070C0"/>
                </a:solidFill>
                <a:cs typeface="Arial" panose="020B0604020202020204" pitchFamily="34" charset="0"/>
              </a:rPr>
              <a:t>→</a:t>
            </a:r>
            <a:r>
              <a:rPr lang="pt-BR" sz="2000" dirty="0">
                <a:solidFill>
                  <a:srgbClr val="0070C0"/>
                </a:solidFill>
              </a:rPr>
              <a:t> Sigmoide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806454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693BD0-5BC4-4761-B133-C0D3DACB0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Otimizadores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A4BBA61-1C09-4846-B321-51DE236C2A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Otimizadores:</a:t>
            </a:r>
          </a:p>
          <a:p>
            <a:pPr lvl="1"/>
            <a:r>
              <a:rPr lang="pt-BR" dirty="0">
                <a:solidFill>
                  <a:srgbClr val="FF0000"/>
                </a:solidFill>
              </a:rPr>
              <a:t>Descida Estocástica de Gradiente (SGD)</a:t>
            </a:r>
          </a:p>
          <a:p>
            <a:pPr lvl="1"/>
            <a:r>
              <a:rPr lang="pt-BR" dirty="0">
                <a:solidFill>
                  <a:srgbClr val="FF0000"/>
                </a:solidFill>
              </a:rPr>
              <a:t>Adam</a:t>
            </a:r>
          </a:p>
          <a:p>
            <a:pPr lvl="1"/>
            <a:r>
              <a:rPr lang="pt-BR" dirty="0" err="1"/>
              <a:t>RMSprop</a:t>
            </a:r>
            <a:endParaRPr lang="pt-BR" dirty="0"/>
          </a:p>
          <a:p>
            <a:pPr lvl="1"/>
            <a:r>
              <a:rPr lang="pt-BR" dirty="0" err="1"/>
              <a:t>AdaGrad</a:t>
            </a:r>
            <a:endParaRPr lang="pt-BR" dirty="0"/>
          </a:p>
          <a:p>
            <a:pPr lvl="1"/>
            <a:r>
              <a:rPr lang="pt-BR" dirty="0" err="1"/>
              <a:t>AdaDelta</a:t>
            </a:r>
            <a:endParaRPr lang="pt-BR" dirty="0"/>
          </a:p>
          <a:p>
            <a:pPr lvl="1"/>
            <a:r>
              <a:rPr lang="pt-BR" dirty="0"/>
              <a:t>O </a:t>
            </a:r>
            <a:r>
              <a:rPr lang="pt-BR" dirty="0" err="1"/>
              <a:t>RMSprop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387173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30D4FA-6D30-40FD-94C3-88EC3E0329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Problemas e Otimizações </a:t>
            </a:r>
          </a:p>
        </p:txBody>
      </p:sp>
      <p:pic>
        <p:nvPicPr>
          <p:cNvPr id="7" name="Espaço Reservado para Conteúdo 6" descr="Uma imagem contendo placar, desenho&#10;&#10;Descrição gerada automaticamente">
            <a:extLst>
              <a:ext uri="{FF2B5EF4-FFF2-40B4-BE49-F238E27FC236}">
                <a16:creationId xmlns:a16="http://schemas.microsoft.com/office/drawing/2014/main" id="{ED900C83-0B60-4228-8D4A-E0936CA49F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9903" y="662780"/>
            <a:ext cx="9796462" cy="2609390"/>
          </a:xfr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378F0F6E-7FC3-45A3-8FFA-4CB019419640}"/>
              </a:ext>
            </a:extLst>
          </p:cNvPr>
          <p:cNvSpPr txBox="1"/>
          <p:nvPr/>
        </p:nvSpPr>
        <p:spPr>
          <a:xfrm>
            <a:off x="2132508" y="3346371"/>
            <a:ext cx="27710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err="1"/>
              <a:t>Underfit</a:t>
            </a:r>
            <a:r>
              <a:rPr lang="pt-BR" dirty="0"/>
              <a:t> – modelo não consegue aprender com os dados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DF7EAEDD-214A-4269-9512-136DEB71223F}"/>
              </a:ext>
            </a:extLst>
          </p:cNvPr>
          <p:cNvSpPr txBox="1"/>
          <p:nvPr/>
        </p:nvSpPr>
        <p:spPr>
          <a:xfrm>
            <a:off x="6330024" y="3346371"/>
            <a:ext cx="11258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Ideal </a:t>
            </a:r>
            <a:r>
              <a:rPr lang="pt-BR" b="1" dirty="0" err="1"/>
              <a:t>fit</a:t>
            </a:r>
            <a:endParaRPr lang="pt-BR" dirty="0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ADB964AE-480F-444D-8CF9-F7536BBF97D7}"/>
              </a:ext>
            </a:extLst>
          </p:cNvPr>
          <p:cNvSpPr txBox="1"/>
          <p:nvPr/>
        </p:nvSpPr>
        <p:spPr>
          <a:xfrm>
            <a:off x="8740901" y="3346371"/>
            <a:ext cx="27710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err="1"/>
              <a:t>Overfit</a:t>
            </a:r>
            <a:r>
              <a:rPr lang="pt-BR" dirty="0"/>
              <a:t> – muito complexo, excesso de parâmetros, não generaliza bem</a:t>
            </a:r>
          </a:p>
        </p:txBody>
      </p:sp>
      <p:cxnSp>
        <p:nvCxnSpPr>
          <p:cNvPr id="12" name="Conector de Seta Reta 11">
            <a:extLst>
              <a:ext uri="{FF2B5EF4-FFF2-40B4-BE49-F238E27FC236}">
                <a16:creationId xmlns:a16="http://schemas.microsoft.com/office/drawing/2014/main" id="{25F14442-17C3-46E5-8ADA-1C8863D16FF2}"/>
              </a:ext>
            </a:extLst>
          </p:cNvPr>
          <p:cNvCxnSpPr>
            <a:stCxn id="9" idx="1"/>
          </p:cNvCxnSpPr>
          <p:nvPr/>
        </p:nvCxnSpPr>
        <p:spPr>
          <a:xfrm flipH="1">
            <a:off x="5114611" y="3531037"/>
            <a:ext cx="1215413" cy="5983"/>
          </a:xfrm>
          <a:prstGeom prst="straightConnector1">
            <a:avLst/>
          </a:prstGeom>
          <a:ln w="57150">
            <a:solidFill>
              <a:srgbClr val="3201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de Seta Reta 12">
            <a:extLst>
              <a:ext uri="{FF2B5EF4-FFF2-40B4-BE49-F238E27FC236}">
                <a16:creationId xmlns:a16="http://schemas.microsoft.com/office/drawing/2014/main" id="{4581516D-493D-414B-8124-B67306A4F19F}"/>
              </a:ext>
            </a:extLst>
          </p:cNvPr>
          <p:cNvCxnSpPr/>
          <p:nvPr/>
        </p:nvCxnSpPr>
        <p:spPr>
          <a:xfrm flipH="1">
            <a:off x="7283837" y="3531037"/>
            <a:ext cx="1215413" cy="5983"/>
          </a:xfrm>
          <a:prstGeom prst="straightConnector1">
            <a:avLst/>
          </a:prstGeom>
          <a:ln w="57150">
            <a:solidFill>
              <a:srgbClr val="3201FF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Imagem 13">
            <a:extLst>
              <a:ext uri="{FF2B5EF4-FFF2-40B4-BE49-F238E27FC236}">
                <a16:creationId xmlns:a16="http://schemas.microsoft.com/office/drawing/2014/main" id="{63616E6D-8B27-4FFE-A914-F4842F0231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0824" y="4096312"/>
            <a:ext cx="3850540" cy="2632589"/>
          </a:xfrm>
          <a:prstGeom prst="rect">
            <a:avLst/>
          </a:prstGeom>
        </p:spPr>
      </p:pic>
      <p:sp>
        <p:nvSpPr>
          <p:cNvPr id="18" name="Forma Livre: Forma 17">
            <a:extLst>
              <a:ext uri="{FF2B5EF4-FFF2-40B4-BE49-F238E27FC236}">
                <a16:creationId xmlns:a16="http://schemas.microsoft.com/office/drawing/2014/main" id="{AEF27764-1D25-4DD1-B85A-F014B2BAACBB}"/>
              </a:ext>
            </a:extLst>
          </p:cNvPr>
          <p:cNvSpPr/>
          <p:nvPr/>
        </p:nvSpPr>
        <p:spPr>
          <a:xfrm>
            <a:off x="8501743" y="4376057"/>
            <a:ext cx="1763486" cy="1284514"/>
          </a:xfrm>
          <a:custGeom>
            <a:avLst/>
            <a:gdLst>
              <a:gd name="connsiteX0" fmla="*/ 1763486 w 1763486"/>
              <a:gd name="connsiteY0" fmla="*/ 0 h 1284514"/>
              <a:gd name="connsiteX1" fmla="*/ 1436914 w 1763486"/>
              <a:gd name="connsiteY1" fmla="*/ 838200 h 1284514"/>
              <a:gd name="connsiteX2" fmla="*/ 0 w 1763486"/>
              <a:gd name="connsiteY2" fmla="*/ 1284514 h 1284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63486" h="1284514">
                <a:moveTo>
                  <a:pt x="1763486" y="0"/>
                </a:moveTo>
                <a:cubicBezTo>
                  <a:pt x="1747157" y="312057"/>
                  <a:pt x="1730828" y="624114"/>
                  <a:pt x="1436914" y="838200"/>
                </a:cubicBezTo>
                <a:cubicBezTo>
                  <a:pt x="1143000" y="1052286"/>
                  <a:pt x="571500" y="1168400"/>
                  <a:pt x="0" y="1284514"/>
                </a:cubicBezTo>
              </a:path>
            </a:pathLst>
          </a:custGeom>
          <a:noFill/>
          <a:ln w="762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238156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64F88A-7B44-4242-806D-9AA53BE99A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Solução??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72BC9E5-AA8F-4D44-96C9-4630E32BA2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Aguarde a próxima palestra on-line</a:t>
            </a:r>
          </a:p>
        </p:txBody>
      </p:sp>
    </p:spTree>
    <p:extLst>
      <p:ext uri="{BB962C8B-B14F-4D97-AF65-F5344CB8AC3E}">
        <p14:creationId xmlns:p14="http://schemas.microsoft.com/office/powerpoint/2010/main" val="11741600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E957EC-13B3-479D-A893-4BDFDCB39C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solidFill>
                  <a:srgbClr val="FF0000"/>
                </a:solidFill>
              </a:rPr>
              <a:t>S</a:t>
            </a:r>
            <a:r>
              <a:rPr lang="pt-BR" dirty="0"/>
              <a:t>oftware 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97E846C-909F-401F-A6A8-FFDB898C98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85265" y="1835457"/>
            <a:ext cx="9797143" cy="4351338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pt-BR" dirty="0"/>
              <a:t>Linguagem de Programação</a:t>
            </a:r>
          </a:p>
          <a:p>
            <a:pPr marL="457200" indent="-457200">
              <a:buFont typeface="+mj-lt"/>
              <a:buAutoNum type="arabicPeriod"/>
            </a:pPr>
            <a:r>
              <a:rPr lang="pt-BR" dirty="0"/>
              <a:t>Python</a:t>
            </a:r>
          </a:p>
          <a:p>
            <a:pPr lvl="1">
              <a:spcBef>
                <a:spcPts val="600"/>
              </a:spcBef>
            </a:pPr>
            <a:r>
              <a:rPr lang="pt-BR" sz="2800" dirty="0"/>
              <a:t>Estruturada e OO</a:t>
            </a:r>
          </a:p>
          <a:p>
            <a:pPr lvl="1">
              <a:spcBef>
                <a:spcPts val="600"/>
              </a:spcBef>
            </a:pPr>
            <a:r>
              <a:rPr lang="pt-BR" sz="2800" dirty="0"/>
              <a:t>Grade disseminação</a:t>
            </a:r>
          </a:p>
          <a:p>
            <a:pPr lvl="1">
              <a:spcBef>
                <a:spcPts val="600"/>
              </a:spcBef>
            </a:pPr>
            <a:r>
              <a:rPr lang="pt-BR" sz="2800" dirty="0"/>
              <a:t>Disponibilidade de Pacotes: </a:t>
            </a:r>
            <a:r>
              <a:rPr lang="pt-BR" sz="2800" dirty="0" err="1"/>
              <a:t>Tensorflow</a:t>
            </a:r>
            <a:r>
              <a:rPr lang="pt-BR" sz="2800" dirty="0"/>
              <a:t>, </a:t>
            </a:r>
            <a:r>
              <a:rPr lang="pt-BR" sz="2800" dirty="0" err="1"/>
              <a:t>Pytorch</a:t>
            </a:r>
            <a:r>
              <a:rPr lang="pt-BR" sz="2800" dirty="0"/>
              <a:t>, </a:t>
            </a:r>
            <a:r>
              <a:rPr lang="pt-BR" sz="2800" dirty="0" err="1"/>
              <a:t>etc</a:t>
            </a:r>
            <a:endParaRPr lang="pt-BR" sz="2800" dirty="0"/>
          </a:p>
          <a:p>
            <a:pPr marL="685800">
              <a:spcBef>
                <a:spcPts val="600"/>
              </a:spcBef>
            </a:pPr>
            <a:r>
              <a:rPr lang="pt-BR" dirty="0"/>
              <a:t>Compatibilidade com versões anteriores: </a:t>
            </a:r>
            <a:r>
              <a:rPr lang="pt-BR" dirty="0" err="1"/>
              <a:t>virtualenv</a:t>
            </a:r>
            <a:endParaRPr lang="pt-BR" dirty="0"/>
          </a:p>
          <a:p>
            <a:pPr marL="685800">
              <a:spcBef>
                <a:spcPts val="600"/>
              </a:spcBef>
            </a:pPr>
            <a:r>
              <a:rPr lang="pt-BR" dirty="0"/>
              <a:t>Disponibilidade de ambientes: </a:t>
            </a:r>
          </a:p>
          <a:p>
            <a:pPr marL="990600">
              <a:spcBef>
                <a:spcPts val="600"/>
              </a:spcBef>
            </a:pPr>
            <a:r>
              <a:rPr lang="pt-BR" dirty="0" err="1"/>
              <a:t>IDEs</a:t>
            </a:r>
            <a:r>
              <a:rPr lang="pt-BR" dirty="0"/>
              <a:t>: </a:t>
            </a:r>
            <a:r>
              <a:rPr lang="pt-BR" dirty="0" err="1"/>
              <a:t>PyCharm</a:t>
            </a:r>
            <a:r>
              <a:rPr lang="pt-BR" dirty="0"/>
              <a:t>, </a:t>
            </a:r>
            <a:r>
              <a:rPr lang="pt-BR" dirty="0" err="1"/>
              <a:t>VSCode</a:t>
            </a:r>
            <a:r>
              <a:rPr lang="pt-BR" dirty="0"/>
              <a:t>, </a:t>
            </a:r>
            <a:r>
              <a:rPr lang="pt-BR" dirty="0" err="1"/>
              <a:t>etc</a:t>
            </a:r>
            <a:endParaRPr lang="pt-BR" dirty="0"/>
          </a:p>
          <a:p>
            <a:pPr marL="990600">
              <a:spcBef>
                <a:spcPts val="600"/>
              </a:spcBef>
            </a:pPr>
            <a:r>
              <a:rPr lang="pt-BR" dirty="0"/>
              <a:t>Cloud Computer: </a:t>
            </a:r>
            <a:r>
              <a:rPr lang="pt-BR" dirty="0" err="1"/>
              <a:t>Kaggle</a:t>
            </a:r>
            <a:r>
              <a:rPr lang="pt-BR" dirty="0"/>
              <a:t>, </a:t>
            </a:r>
            <a:r>
              <a:rPr lang="pt-BR" dirty="0">
                <a:solidFill>
                  <a:srgbClr val="FF0000"/>
                </a:solidFill>
              </a:rPr>
              <a:t>Google </a:t>
            </a:r>
            <a:r>
              <a:rPr lang="pt-BR" dirty="0" err="1">
                <a:solidFill>
                  <a:srgbClr val="FF0000"/>
                </a:solidFill>
              </a:rPr>
              <a:t>Colab</a:t>
            </a:r>
            <a:r>
              <a:rPr lang="pt-BR" dirty="0">
                <a:solidFill>
                  <a:srgbClr val="FF0000"/>
                </a:solidFill>
              </a:rPr>
              <a:t>, </a:t>
            </a:r>
            <a:r>
              <a:rPr lang="pt-BR" dirty="0" err="1"/>
              <a:t>etc</a:t>
            </a:r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568557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6320B6-7728-4F90-AB1D-C1A325494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solidFill>
                  <a:srgbClr val="FF0000"/>
                </a:solidFill>
              </a:rPr>
              <a:t>O</a:t>
            </a:r>
            <a:r>
              <a:rPr lang="pt-BR" dirty="0"/>
              <a:t> que é  </a:t>
            </a:r>
            <a:r>
              <a:rPr lang="pt-BR" dirty="0">
                <a:solidFill>
                  <a:srgbClr val="FF0000"/>
                </a:solidFill>
              </a:rPr>
              <a:t>G</a:t>
            </a:r>
            <a:r>
              <a:rPr lang="pt-BR" dirty="0"/>
              <a:t>oogle </a:t>
            </a:r>
            <a:r>
              <a:rPr lang="pt-BR" dirty="0" err="1">
                <a:solidFill>
                  <a:srgbClr val="FF0000"/>
                </a:solidFill>
              </a:rPr>
              <a:t>C</a:t>
            </a:r>
            <a:r>
              <a:rPr lang="pt-BR" dirty="0" err="1"/>
              <a:t>olab</a:t>
            </a:r>
            <a:r>
              <a:rPr lang="pt-BR" dirty="0"/>
              <a:t>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0A32365-62E6-46F5-8DC1-C85EB81811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68469" y="1644039"/>
            <a:ext cx="7344523" cy="5083336"/>
          </a:xfrm>
        </p:spPr>
        <p:txBody>
          <a:bodyPr>
            <a:normAutofit lnSpcReduction="10000"/>
          </a:bodyPr>
          <a:lstStyle/>
          <a:p>
            <a:r>
              <a:rPr lang="pt-BR" sz="3200" dirty="0"/>
              <a:t>É o caderno de notas (notebook) da Google;</a:t>
            </a:r>
          </a:p>
          <a:p>
            <a:r>
              <a:rPr lang="pt-BR" sz="3200" dirty="0"/>
              <a:t>Baseado no </a:t>
            </a:r>
            <a:r>
              <a:rPr lang="pt-BR" sz="3200" dirty="0" err="1"/>
              <a:t>Jupiter</a:t>
            </a:r>
            <a:r>
              <a:rPr lang="pt-BR" sz="3200" dirty="0"/>
              <a:t> Notebook;</a:t>
            </a:r>
          </a:p>
          <a:p>
            <a:r>
              <a:rPr lang="pt-BR" sz="3200" dirty="0"/>
              <a:t>Permite registrar texto e códigos juntos;</a:t>
            </a:r>
          </a:p>
          <a:p>
            <a:r>
              <a:rPr lang="pt-BR" sz="3200" dirty="0"/>
              <a:t>Permite executar códigos na nuvem (remotamente); </a:t>
            </a:r>
          </a:p>
          <a:p>
            <a:r>
              <a:rPr lang="pt-BR" sz="3200" dirty="0"/>
              <a:t>A Google disponibiliza espaços e servidores para execução desses serviços com uma configuração específica;</a:t>
            </a:r>
          </a:p>
        </p:txBody>
      </p:sp>
    </p:spTree>
    <p:extLst>
      <p:ext uri="{BB962C8B-B14F-4D97-AF65-F5344CB8AC3E}">
        <p14:creationId xmlns:p14="http://schemas.microsoft.com/office/powerpoint/2010/main" val="39936996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6320B6-7728-4F90-AB1D-C1A325494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solidFill>
                  <a:srgbClr val="FF0000"/>
                </a:solidFill>
              </a:rPr>
              <a:t>O</a:t>
            </a:r>
            <a:r>
              <a:rPr lang="pt-BR" dirty="0"/>
              <a:t> que é  </a:t>
            </a:r>
            <a:r>
              <a:rPr lang="pt-BR" dirty="0">
                <a:solidFill>
                  <a:srgbClr val="FF0000"/>
                </a:solidFill>
              </a:rPr>
              <a:t>G</a:t>
            </a:r>
            <a:r>
              <a:rPr lang="pt-BR" dirty="0"/>
              <a:t>oogle </a:t>
            </a:r>
            <a:r>
              <a:rPr lang="pt-BR" dirty="0" err="1">
                <a:solidFill>
                  <a:srgbClr val="FF0000"/>
                </a:solidFill>
              </a:rPr>
              <a:t>C</a:t>
            </a:r>
            <a:r>
              <a:rPr lang="pt-BR" dirty="0" err="1"/>
              <a:t>olab</a:t>
            </a:r>
            <a:r>
              <a:rPr lang="pt-BR" dirty="0"/>
              <a:t>? (cont.)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0A32365-62E6-46F5-8DC1-C85EB81811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60144" y="1634707"/>
            <a:ext cx="7344523" cy="5083336"/>
          </a:xfrm>
        </p:spPr>
        <p:txBody>
          <a:bodyPr>
            <a:normAutofit/>
          </a:bodyPr>
          <a:lstStyle/>
          <a:p>
            <a:r>
              <a:rPr lang="pt-BR" sz="3200" dirty="0"/>
              <a:t>Arquivos do notebook (.</a:t>
            </a:r>
            <a:r>
              <a:rPr lang="pt-BR" sz="3200" dirty="0" err="1"/>
              <a:t>ipynb</a:t>
            </a:r>
            <a:r>
              <a:rPr lang="pt-BR" sz="3200" dirty="0"/>
              <a:t>) podem ser armazenados em uma pasta do Google Drive;</a:t>
            </a:r>
          </a:p>
          <a:p>
            <a:r>
              <a:rPr lang="pt-BR" sz="3200" dirty="0"/>
              <a:t>É um ambiente colaborativo;</a:t>
            </a:r>
          </a:p>
          <a:p>
            <a:r>
              <a:rPr lang="pt-BR" sz="3200" dirty="0"/>
              <a:t>É possível instalar e desinstalar pacotes (bibliotecas) para o tempo de execução.</a:t>
            </a:r>
          </a:p>
          <a:p>
            <a:r>
              <a:rPr lang="pt-BR" sz="3200" dirty="0"/>
              <a:t>Ao sair ou reconfigurar o ambiente os dados são perdidos;</a:t>
            </a:r>
          </a:p>
        </p:txBody>
      </p:sp>
    </p:spTree>
    <p:extLst>
      <p:ext uri="{BB962C8B-B14F-4D97-AF65-F5344CB8AC3E}">
        <p14:creationId xmlns:p14="http://schemas.microsoft.com/office/powerpoint/2010/main" val="36772939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equipamentos eletrônicos&#10;&#10;Descrição gerada automaticamente">
            <a:extLst>
              <a:ext uri="{FF2B5EF4-FFF2-40B4-BE49-F238E27FC236}">
                <a16:creationId xmlns:a16="http://schemas.microsoft.com/office/drawing/2014/main" id="{531EDB18-6056-4F21-82C0-B7BAF1CC9EF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87"/>
          <a:stretch/>
        </p:blipFill>
        <p:spPr>
          <a:xfrm>
            <a:off x="2601304" y="1307730"/>
            <a:ext cx="7774904" cy="3722761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DAAE7EF-CDFE-43A2-BA3D-98B6E2FC5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7832" y="11342"/>
            <a:ext cx="8884568" cy="1325563"/>
          </a:xfrm>
        </p:spPr>
        <p:txBody>
          <a:bodyPr/>
          <a:lstStyle/>
          <a:p>
            <a:r>
              <a:rPr lang="pt-BR" dirty="0">
                <a:solidFill>
                  <a:srgbClr val="FF0000"/>
                </a:solidFill>
              </a:rPr>
              <a:t>O</a:t>
            </a:r>
            <a:r>
              <a:rPr lang="pt-BR" dirty="0"/>
              <a:t> que é </a:t>
            </a:r>
            <a:r>
              <a:rPr lang="pt-BR" dirty="0">
                <a:solidFill>
                  <a:srgbClr val="FF0000"/>
                </a:solidFill>
              </a:rPr>
              <a:t>P</a:t>
            </a:r>
            <a:r>
              <a:rPr lang="pt-BR" dirty="0"/>
              <a:t>rocessamento </a:t>
            </a:r>
            <a:r>
              <a:rPr lang="pt-BR" dirty="0">
                <a:solidFill>
                  <a:srgbClr val="FF0000"/>
                </a:solidFill>
              </a:rPr>
              <a:t>R</a:t>
            </a:r>
            <a:r>
              <a:rPr lang="pt-BR" dirty="0"/>
              <a:t>emoto?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A1F08B41-2C8A-4921-B37A-109A1CFD361E}"/>
              </a:ext>
            </a:extLst>
          </p:cNvPr>
          <p:cNvSpPr txBox="1"/>
          <p:nvPr/>
        </p:nvSpPr>
        <p:spPr>
          <a:xfrm>
            <a:off x="5340221" y="4029993"/>
            <a:ext cx="2110043" cy="200099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pt-BR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GPU</a:t>
            </a:r>
            <a:endParaRPr lang="pt-BR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lnSpc>
                <a:spcPts val="3000"/>
              </a:lnSpc>
            </a:pPr>
            <a:r>
              <a:rPr lang="pt-BR" sz="2800" dirty="0"/>
              <a:t>Processador</a:t>
            </a:r>
          </a:p>
          <a:p>
            <a:pPr>
              <a:lnSpc>
                <a:spcPts val="3000"/>
              </a:lnSpc>
            </a:pPr>
            <a:r>
              <a:rPr lang="pt-BR" sz="2800" dirty="0"/>
              <a:t>Gráfico</a:t>
            </a:r>
          </a:p>
          <a:p>
            <a:pPr marL="269875" indent="-269875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pt-BR" sz="2000" dirty="0" err="1"/>
              <a:t>proces</a:t>
            </a:r>
            <a:r>
              <a:rPr lang="pt-BR" sz="2000" dirty="0"/>
              <a:t>. Paralelo</a:t>
            </a:r>
          </a:p>
          <a:p>
            <a:pPr marL="269875" indent="-269875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pt-BR" sz="2000" dirty="0"/>
              <a:t>games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4776287E-3118-45D3-A583-718611C75D8A}"/>
              </a:ext>
            </a:extLst>
          </p:cNvPr>
          <p:cNvSpPr txBox="1"/>
          <p:nvPr/>
        </p:nvSpPr>
        <p:spPr>
          <a:xfrm>
            <a:off x="7972777" y="4029993"/>
            <a:ext cx="2509790" cy="198746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pt-BR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TPU</a:t>
            </a:r>
            <a:endParaRPr lang="pt-BR" sz="3200" dirty="0"/>
          </a:p>
          <a:p>
            <a:pPr>
              <a:lnSpc>
                <a:spcPts val="3000"/>
              </a:lnSpc>
            </a:pPr>
            <a:r>
              <a:rPr lang="pt-BR" sz="2800" dirty="0"/>
              <a:t>Processador</a:t>
            </a:r>
          </a:p>
          <a:p>
            <a:pPr>
              <a:lnSpc>
                <a:spcPts val="3000"/>
              </a:lnSpc>
            </a:pPr>
            <a:r>
              <a:rPr lang="pt-BR" sz="2800" dirty="0"/>
              <a:t>de Tensores</a:t>
            </a:r>
          </a:p>
          <a:p>
            <a:pPr marL="269875" indent="-269875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pt-BR" sz="2000" dirty="0"/>
              <a:t>exclusivo da Google</a:t>
            </a:r>
          </a:p>
          <a:p>
            <a:pPr marL="269875" indent="-269875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pt-BR" sz="2000" dirty="0"/>
              <a:t>não comercializado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BE37AE61-54E8-472D-9E62-9EA37E787208}"/>
              </a:ext>
            </a:extLst>
          </p:cNvPr>
          <p:cNvSpPr txBox="1"/>
          <p:nvPr/>
        </p:nvSpPr>
        <p:spPr>
          <a:xfrm>
            <a:off x="2782308" y="4047821"/>
            <a:ext cx="2110043" cy="161627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pt-BR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CPU</a:t>
            </a:r>
          </a:p>
          <a:p>
            <a:pPr algn="just">
              <a:lnSpc>
                <a:spcPts val="3000"/>
              </a:lnSpc>
            </a:pPr>
            <a:r>
              <a:rPr lang="pt-BR" sz="2800" dirty="0"/>
              <a:t>Processador</a:t>
            </a:r>
          </a:p>
          <a:p>
            <a:pPr>
              <a:lnSpc>
                <a:spcPts val="3000"/>
              </a:lnSpc>
            </a:pPr>
            <a:r>
              <a:rPr lang="pt-BR" sz="2800" dirty="0"/>
              <a:t>convencional</a:t>
            </a:r>
            <a:br>
              <a:rPr lang="pt-BR" sz="2800" dirty="0"/>
            </a:br>
            <a:r>
              <a:rPr lang="pt-BR" sz="2000" dirty="0"/>
              <a:t>(padrão)</a:t>
            </a:r>
            <a:endParaRPr lang="pt-BR" sz="2800" dirty="0"/>
          </a:p>
        </p:txBody>
      </p:sp>
      <p:pic>
        <p:nvPicPr>
          <p:cNvPr id="12" name="Imagem 11" descr="Uma imagem contendo equipamentos eletrônicos&#10;&#10;Descrição gerada automaticamente">
            <a:extLst>
              <a:ext uri="{FF2B5EF4-FFF2-40B4-BE49-F238E27FC236}">
                <a16:creationId xmlns:a16="http://schemas.microsoft.com/office/drawing/2014/main" id="{96D3C0DE-FF44-40CC-ABE2-49692762D0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0126" y="2023731"/>
            <a:ext cx="2509790" cy="1290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9499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634BE2BF-31B8-485D-9067-6ED35C05B5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132" y="1615652"/>
            <a:ext cx="7148179" cy="4877223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4B90B21-D48D-4FA1-8F51-AFD3ED3CA5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132" y="-18333"/>
            <a:ext cx="7344523" cy="1325563"/>
          </a:xfrm>
        </p:spPr>
        <p:txBody>
          <a:bodyPr/>
          <a:lstStyle/>
          <a:p>
            <a:r>
              <a:rPr lang="pt-BR" dirty="0">
                <a:solidFill>
                  <a:srgbClr val="FF0000"/>
                </a:solidFill>
              </a:rPr>
              <a:t>C</a:t>
            </a:r>
            <a:r>
              <a:rPr lang="pt-BR" dirty="0"/>
              <a:t>omparando </a:t>
            </a:r>
            <a:r>
              <a:rPr lang="pt-BR" dirty="0">
                <a:solidFill>
                  <a:srgbClr val="FF0000"/>
                </a:solidFill>
              </a:rPr>
              <a:t>P</a:t>
            </a:r>
            <a:r>
              <a:rPr lang="pt-BR" dirty="0"/>
              <a:t>rocessadores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9926F94-00AD-49C4-9F5B-4926FBB3C9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53809" y="3661401"/>
            <a:ext cx="5215812" cy="1065181"/>
          </a:xfrm>
          <a:solidFill>
            <a:srgbClr val="FFF2CC"/>
          </a:solidFill>
        </p:spPr>
        <p:txBody>
          <a:bodyPr>
            <a:normAutofit fontScale="92500"/>
          </a:bodyPr>
          <a:lstStyle/>
          <a:p>
            <a:pPr>
              <a:spcBef>
                <a:spcPts val="0"/>
              </a:spcBef>
            </a:pPr>
            <a:r>
              <a:rPr lang="pt-BR" sz="2400" dirty="0"/>
              <a:t>Médio modelos e conjunto de dados </a:t>
            </a:r>
          </a:p>
          <a:p>
            <a:pPr>
              <a:spcBef>
                <a:spcPts val="0"/>
              </a:spcBef>
            </a:pPr>
            <a:r>
              <a:rPr lang="pt-BR" sz="2400" dirty="0"/>
              <a:t>Processamento de vídeos e imagens</a:t>
            </a:r>
          </a:p>
          <a:p>
            <a:pPr>
              <a:spcBef>
                <a:spcPts val="0"/>
              </a:spcBef>
            </a:pPr>
            <a:r>
              <a:rPr lang="pt-BR" sz="2400" dirty="0"/>
              <a:t>Aplicações com driver CUDA e </a:t>
            </a:r>
            <a:r>
              <a:rPr lang="pt-BR" sz="2400" dirty="0" err="1"/>
              <a:t>OpenCL</a:t>
            </a:r>
            <a:endParaRPr lang="pt-BR" sz="2400" dirty="0"/>
          </a:p>
        </p:txBody>
      </p:sp>
      <p:sp>
        <p:nvSpPr>
          <p:cNvPr id="5" name="Espaço Reservado para Conteúdo 2">
            <a:extLst>
              <a:ext uri="{FF2B5EF4-FFF2-40B4-BE49-F238E27FC236}">
                <a16:creationId xmlns:a16="http://schemas.microsoft.com/office/drawing/2014/main" id="{D77CF9AE-0FEE-487B-8633-C77685CEC4DB}"/>
              </a:ext>
            </a:extLst>
          </p:cNvPr>
          <p:cNvSpPr txBox="1">
            <a:spLocks/>
          </p:cNvSpPr>
          <p:nvPr/>
        </p:nvSpPr>
        <p:spPr>
          <a:xfrm>
            <a:off x="4453809" y="5326640"/>
            <a:ext cx="5430418" cy="1065181"/>
          </a:xfrm>
          <a:prstGeom prst="rect">
            <a:avLst/>
          </a:prstGeom>
          <a:solidFill>
            <a:srgbClr val="FBE5D6"/>
          </a:solidFill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pt-BR" sz="2400" dirty="0"/>
              <a:t>Matrizes computacionais</a:t>
            </a:r>
          </a:p>
          <a:p>
            <a:pPr>
              <a:spcBef>
                <a:spcPts val="0"/>
              </a:spcBef>
            </a:pPr>
            <a:r>
              <a:rPr lang="pt-BR" sz="2400" dirty="0"/>
              <a:t>Processamento de vetores densos</a:t>
            </a:r>
          </a:p>
          <a:p>
            <a:pPr>
              <a:spcBef>
                <a:spcPts val="0"/>
              </a:spcBef>
            </a:pPr>
            <a:r>
              <a:rPr lang="pt-BR" sz="2400" dirty="0"/>
              <a:t>Sem operações do </a:t>
            </a:r>
            <a:r>
              <a:rPr lang="pt-BR" sz="2400" dirty="0" err="1"/>
              <a:t>Tensorflow</a:t>
            </a:r>
            <a:r>
              <a:rPr lang="pt-BR" sz="2400" dirty="0"/>
              <a:t> customizadas</a:t>
            </a:r>
          </a:p>
        </p:txBody>
      </p:sp>
      <p:sp>
        <p:nvSpPr>
          <p:cNvPr id="6" name="Espaço Reservado para Conteúdo 2">
            <a:extLst>
              <a:ext uri="{FF2B5EF4-FFF2-40B4-BE49-F238E27FC236}">
                <a16:creationId xmlns:a16="http://schemas.microsoft.com/office/drawing/2014/main" id="{1E0ED57F-A393-45B3-AE50-59F9F3624174}"/>
              </a:ext>
            </a:extLst>
          </p:cNvPr>
          <p:cNvSpPr txBox="1">
            <a:spLocks/>
          </p:cNvSpPr>
          <p:nvPr/>
        </p:nvSpPr>
        <p:spPr>
          <a:xfrm>
            <a:off x="4453809" y="1996162"/>
            <a:ext cx="5215812" cy="1065181"/>
          </a:xfrm>
          <a:prstGeom prst="rect">
            <a:avLst/>
          </a:prstGeom>
          <a:solidFill>
            <a:srgbClr val="DAE3F3"/>
          </a:solidFill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pt-BR" sz="2400" dirty="0"/>
              <a:t>Pequenos modelos </a:t>
            </a:r>
          </a:p>
          <a:p>
            <a:pPr>
              <a:spcBef>
                <a:spcPts val="0"/>
              </a:spcBef>
            </a:pPr>
            <a:r>
              <a:rPr lang="pt-BR" sz="2400" dirty="0"/>
              <a:t>Pequenos conjuntos de dados </a:t>
            </a:r>
          </a:p>
          <a:p>
            <a:pPr>
              <a:spcBef>
                <a:spcPts val="0"/>
              </a:spcBef>
            </a:pPr>
            <a:r>
              <a:rPr lang="pt-BR" sz="2400" dirty="0"/>
              <a:t>Usual em prototipagem</a:t>
            </a:r>
          </a:p>
        </p:txBody>
      </p:sp>
    </p:spTree>
    <p:extLst>
      <p:ext uri="{BB962C8B-B14F-4D97-AF65-F5344CB8AC3E}">
        <p14:creationId xmlns:p14="http://schemas.microsoft.com/office/powerpoint/2010/main" val="34833225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3635FA-EC11-4678-B2B9-B289C773F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4826" y="365127"/>
            <a:ext cx="7973174" cy="1325563"/>
          </a:xfrm>
        </p:spPr>
        <p:txBody>
          <a:bodyPr/>
          <a:lstStyle/>
          <a:p>
            <a:r>
              <a:rPr lang="pt-BR" dirty="0"/>
              <a:t>Comparando processadores (cont.)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B50771DE-8CED-487D-96B4-9283C3B8E1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1021" y="1535103"/>
            <a:ext cx="7419781" cy="2735430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6E6BAD27-D47D-4DF7-A1C9-0740AB3DEA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2108" y="4492435"/>
            <a:ext cx="7475534" cy="1768406"/>
          </a:xfrm>
          <a:prstGeom prst="rect">
            <a:avLst/>
          </a:prstGeom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849068E0-462E-4138-AB4B-62B34BEE6105}"/>
              </a:ext>
            </a:extLst>
          </p:cNvPr>
          <p:cNvSpPr txBox="1"/>
          <p:nvPr/>
        </p:nvSpPr>
        <p:spPr>
          <a:xfrm>
            <a:off x="2763897" y="4496846"/>
            <a:ext cx="7611957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pt-BR" sz="2800" dirty="0"/>
              <a:t>GOOGLE GPU </a:t>
            </a:r>
            <a:r>
              <a:rPr lang="pt-BR" sz="2800" dirty="0" err="1"/>
              <a:t>Limits</a:t>
            </a:r>
            <a:r>
              <a:rPr lang="pt-BR" sz="2800" dirty="0"/>
              <a:t>         GOOGLE TPU </a:t>
            </a:r>
            <a:r>
              <a:rPr lang="pt-BR" sz="2800" dirty="0" err="1"/>
              <a:t>Limits</a:t>
            </a:r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5374141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F2F55F-40E2-4F6E-9E16-A3739D4B07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4827" y="0"/>
            <a:ext cx="8936734" cy="1325563"/>
          </a:xfrm>
        </p:spPr>
        <p:txBody>
          <a:bodyPr/>
          <a:lstStyle/>
          <a:p>
            <a:r>
              <a:rPr lang="pt-BR" dirty="0">
                <a:solidFill>
                  <a:srgbClr val="FF0000"/>
                </a:solidFill>
              </a:rPr>
              <a:t>C</a:t>
            </a:r>
            <a:r>
              <a:rPr lang="pt-BR" dirty="0"/>
              <a:t>omparando </a:t>
            </a:r>
            <a:r>
              <a:rPr lang="pt-BR" dirty="0">
                <a:solidFill>
                  <a:srgbClr val="FF0000"/>
                </a:solidFill>
              </a:rPr>
              <a:t>P</a:t>
            </a:r>
            <a:r>
              <a:rPr lang="pt-BR" dirty="0"/>
              <a:t>rocessadores (cont.)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5AD5BD34-07C1-4836-8226-511C674829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07" r="1150"/>
          <a:stretch/>
        </p:blipFill>
        <p:spPr>
          <a:xfrm>
            <a:off x="2694827" y="1977680"/>
            <a:ext cx="7344523" cy="3844718"/>
          </a:xfrm>
        </p:spPr>
      </p:pic>
    </p:spTree>
    <p:extLst>
      <p:ext uri="{BB962C8B-B14F-4D97-AF65-F5344CB8AC3E}">
        <p14:creationId xmlns:p14="http://schemas.microsoft.com/office/powerpoint/2010/main" val="345564355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1224</TotalTime>
  <Words>896</Words>
  <Application>Microsoft Office PowerPoint</Application>
  <PresentationFormat>Widescreen</PresentationFormat>
  <Paragraphs>188</Paragraphs>
  <Slides>27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27</vt:i4>
      </vt:variant>
    </vt:vector>
  </HeadingPairs>
  <TitlesOfParts>
    <vt:vector size="33" baseType="lpstr">
      <vt:lpstr>Aharoni</vt:lpstr>
      <vt:lpstr>Arial</vt:lpstr>
      <vt:lpstr>Calibri</vt:lpstr>
      <vt:lpstr>Calibri Light</vt:lpstr>
      <vt:lpstr>Limerick-Serial</vt:lpstr>
      <vt:lpstr>Tema do Office</vt:lpstr>
      <vt:lpstr>Apresentação do PowerPoint</vt:lpstr>
      <vt:lpstr>DEEP LEARNING: Ambiente de Implementação</vt:lpstr>
      <vt:lpstr>Software </vt:lpstr>
      <vt:lpstr>O que é  Google Colab?</vt:lpstr>
      <vt:lpstr>O que é  Google Colab? (cont.)</vt:lpstr>
      <vt:lpstr>O que é Processamento Remoto?</vt:lpstr>
      <vt:lpstr>Comparando Processadores</vt:lpstr>
      <vt:lpstr>Comparando processadores (cont.)</vt:lpstr>
      <vt:lpstr>Comparando Processadores (cont.)</vt:lpstr>
      <vt:lpstr>Instalando e Configurando </vt:lpstr>
      <vt:lpstr>Instalando e Configurando (cont.)</vt:lpstr>
      <vt:lpstr>Apresentação do PowerPoint</vt:lpstr>
      <vt:lpstr>Apresentação do PowerPoint</vt:lpstr>
      <vt:lpstr>Anotando no caderno de notas</vt:lpstr>
      <vt:lpstr>Apresentação do PowerPoint</vt:lpstr>
      <vt:lpstr>Pacote Tensorflow 2.0</vt:lpstr>
      <vt:lpstr>FLUXO TREINAMENTO</vt:lpstr>
      <vt:lpstr>Definições Necessárias</vt:lpstr>
      <vt:lpstr>DL: Segmentação de Dados</vt:lpstr>
      <vt:lpstr>DL: Segmentação de Dados</vt:lpstr>
      <vt:lpstr>PACOTE KERAS</vt:lpstr>
      <vt:lpstr>Fluxograma de Aplicação do Keras</vt:lpstr>
      <vt:lpstr>Modelo de </vt:lpstr>
      <vt:lpstr>Função de Ativação</vt:lpstr>
      <vt:lpstr>Otimizadores</vt:lpstr>
      <vt:lpstr>Problemas e Otimizações </vt:lpstr>
      <vt:lpstr>Solução??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Rhycardo Monteiro</dc:creator>
  <cp:lastModifiedBy>Rhycardo Monteiro</cp:lastModifiedBy>
  <cp:revision>23</cp:revision>
  <dcterms:created xsi:type="dcterms:W3CDTF">2020-05-12T20:10:15Z</dcterms:created>
  <dcterms:modified xsi:type="dcterms:W3CDTF">2020-05-21T17:41:31Z</dcterms:modified>
</cp:coreProperties>
</file>

<file path=docProps/thumbnail.jpeg>
</file>